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57" r:id="rId2"/>
    <p:sldId id="4095" r:id="rId3"/>
    <p:sldId id="4085" r:id="rId4"/>
    <p:sldId id="4086" r:id="rId5"/>
    <p:sldId id="4087" r:id="rId6"/>
    <p:sldId id="4076" r:id="rId7"/>
    <p:sldId id="4083" r:id="rId8"/>
    <p:sldId id="4080" r:id="rId9"/>
    <p:sldId id="4081" r:id="rId10"/>
    <p:sldId id="4105" r:id="rId11"/>
    <p:sldId id="4109" r:id="rId12"/>
    <p:sldId id="4075" r:id="rId13"/>
    <p:sldId id="4111" r:id="rId14"/>
    <p:sldId id="4113" r:id="rId15"/>
    <p:sldId id="4114" r:id="rId16"/>
    <p:sldId id="4099" r:id="rId17"/>
    <p:sldId id="4101" r:id="rId18"/>
    <p:sldId id="4107" r:id="rId19"/>
    <p:sldId id="4112" r:id="rId20"/>
    <p:sldId id="4030" r:id="rId21"/>
    <p:sldId id="4062" r:id="rId22"/>
    <p:sldId id="4057" r:id="rId23"/>
    <p:sldId id="4115" r:id="rId24"/>
    <p:sldId id="4060" r:id="rId25"/>
    <p:sldId id="4064" r:id="rId26"/>
    <p:sldId id="4065" r:id="rId27"/>
    <p:sldId id="4106" r:id="rId28"/>
    <p:sldId id="4049" r:id="rId29"/>
    <p:sldId id="4103" r:id="rId30"/>
    <p:sldId id="4108" r:id="rId31"/>
    <p:sldId id="4102" r:id="rId32"/>
    <p:sldId id="4104" r:id="rId33"/>
    <p:sldId id="4098" r:id="rId34"/>
    <p:sldId id="4110" r:id="rId35"/>
  </p:sldIdLst>
  <p:sldSz cx="12192000" cy="6858000"/>
  <p:notesSz cx="6858000" cy="9144000"/>
  <p:embeddedFontLst>
    <p:embeddedFont>
      <p:font typeface="둘기마요_고딕" panose="020B0600000101010101" charset="-127"/>
      <p:regular r:id="rId37"/>
    </p:embeddedFont>
    <p:embeddedFont>
      <p:font typeface="Abadi" panose="020B0604020104020204" pitchFamily="34" charset="0"/>
      <p:regular r:id="rId38"/>
    </p:embeddedFont>
    <p:embeddedFont>
      <p:font typeface="광양감동체" pitchFamily="2" charset="-127"/>
      <p:regular r:id="rId39"/>
    </p:embeddedFont>
    <p:embeddedFont>
      <p:font typeface="광양햇살체 Bold" pitchFamily="2" charset="-127"/>
      <p:bold r:id="rId40"/>
    </p:embeddedFont>
    <p:embeddedFont>
      <p:font typeface="광양햇살체 Regular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카페24 써라운드" panose="020F0800000000000000" pitchFamily="50" charset="-127"/>
      <p:bold r:id="rId44"/>
    </p:embeddedFont>
    <p:embeddedFont>
      <p:font typeface="한컴 고딕" panose="02000500000000000000" pitchFamily="2" charset="-127"/>
      <p:regular r:id="rId45"/>
      <p:bold r:id="rId46"/>
    </p:embeddedFont>
    <p:embeddedFont>
      <p:font typeface="한컴산뜻돋움" panose="02000000000000000000" pitchFamily="2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76"/>
    <a:srgbClr val="B00400"/>
    <a:srgbClr val="FFD2D1"/>
    <a:srgbClr val="D8E1E8"/>
    <a:srgbClr val="4472C4"/>
    <a:srgbClr val="DAE1E9"/>
    <a:srgbClr val="FFFFFF"/>
    <a:srgbClr val="FFB5B3"/>
    <a:srgbClr val="7F7F7F"/>
    <a:srgbClr val="F99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4"/>
  </p:normalViewPr>
  <p:slideViewPr>
    <p:cSldViewPr snapToGrid="0">
      <p:cViewPr varScale="1">
        <p:scale>
          <a:sx n="110" d="100"/>
          <a:sy n="110" d="100"/>
        </p:scale>
        <p:origin x="9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CFD90-E523-4B22-B6CF-D64ACCE42A33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BEA28-4CAA-4E2A-820A-FFB357F93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2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95C791D-6300-7084-FACB-9981F55DF2F4}"/>
              </a:ext>
            </a:extLst>
          </p:cNvPr>
          <p:cNvGrpSpPr/>
          <p:nvPr/>
        </p:nvGrpSpPr>
        <p:grpSpPr>
          <a:xfrm>
            <a:off x="7881258" y="951755"/>
            <a:ext cx="2930744" cy="5065820"/>
            <a:chOff x="9617593" y="785759"/>
            <a:chExt cx="2581719" cy="4492992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DC767924-9F4D-E172-5243-DFBDB377D887}"/>
                </a:ext>
              </a:extLst>
            </p:cNvPr>
            <p:cNvSpPr/>
            <p:nvPr/>
          </p:nvSpPr>
          <p:spPr>
            <a:xfrm>
              <a:off x="10008453" y="1068529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4" name="그림 3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86CACD44-0451-D5DE-9939-1E20253F2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9617593" y="785759"/>
              <a:ext cx="2581719" cy="4492992"/>
            </a:xfrm>
            <a:prstGeom prst="rect">
              <a:avLst/>
            </a:prstGeom>
          </p:spPr>
        </p:pic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21778" y="1876951"/>
            <a:ext cx="6217682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B.O.B  : </a:t>
            </a:r>
            <a:r>
              <a:rPr lang="en-US" altLang="ko-KR" sz="3200" b="1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Best of Baby</a:t>
            </a:r>
            <a:r>
              <a:rPr lang="en-US" altLang="ko-KR" sz="5400" b="1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	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2023 </a:t>
            </a:r>
            <a:r>
              <a:rPr lang="ko-KR" altLang="en-US" sz="1600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경기대학교 컴퓨터공학부 심화 </a:t>
            </a:r>
            <a:r>
              <a:rPr lang="ko-KR" altLang="en-US" sz="1600" kern="0" dirty="0" err="1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캡스톤</a:t>
            </a:r>
            <a:r>
              <a:rPr lang="ko-KR" altLang="en-US" sz="1600" kern="0" dirty="0">
                <a:solidFill>
                  <a:srgbClr val="FF7876"/>
                </a:solidFill>
                <a:latin typeface="카페24 써라운드" panose="020F0800000000000000" pitchFamily="50" charset="-127"/>
                <a:ea typeface="카페24 써라운드" panose="020F0800000000000000" pitchFamily="50" charset="-127"/>
                <a:cs typeface="카페24 써라운드" pitchFamily="2" charset="-127"/>
              </a:rPr>
              <a:t> 디자인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D7167F-D16F-476D-AC1C-5B30B6667C0C}"/>
              </a:ext>
            </a:extLst>
          </p:cNvPr>
          <p:cNvSpPr/>
          <p:nvPr/>
        </p:nvSpPr>
        <p:spPr>
          <a:xfrm>
            <a:off x="1613476" y="3944422"/>
            <a:ext cx="4434287" cy="799293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L.S.T.M </a:t>
            </a:r>
            <a:r>
              <a:rPr lang="ko-KR" altLang="en-US" sz="1600" b="1" dirty="0">
                <a:solidFill>
                  <a:prstClr val="white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조</a:t>
            </a:r>
            <a:r>
              <a:rPr lang="en-US" altLang="ko-KR" sz="1600" b="1" dirty="0">
                <a:solidFill>
                  <a:prstClr val="white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altLang="ko-KR" sz="1600" b="1" dirty="0">
                <a:solidFill>
                  <a:prstClr val="white"/>
                </a:solidFill>
                <a:latin typeface="둘기마요_고딕" pitchFamily="2" charset="-127"/>
                <a:ea typeface="둘기마요_고딕" pitchFamily="2" charset="-127"/>
                <a:cs typeface="카페24 써라운드" pitchFamily="2" charset="-127"/>
              </a:rPr>
              <a:t>(Little Step To Mother)</a:t>
            </a:r>
          </a:p>
        </p:txBody>
      </p:sp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요구 사항 분석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2129900-3565-D9F7-ACBD-57979B6A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42" y="2433528"/>
            <a:ext cx="4103981" cy="3233779"/>
          </a:xfrm>
          <a:prstGeom prst="rect">
            <a:avLst/>
          </a:prstGeom>
        </p:spPr>
      </p:pic>
      <p:sp>
        <p:nvSpPr>
          <p:cNvPr id="15" name="직사각형 4">
            <a:extLst>
              <a:ext uri="{FF2B5EF4-FFF2-40B4-BE49-F238E27FC236}">
                <a16:creationId xmlns:a16="http://schemas.microsoft.com/office/drawing/2014/main" id="{DE13A56C-4616-8B45-6385-2D00924622AA}"/>
              </a:ext>
            </a:extLst>
          </p:cNvPr>
          <p:cNvSpPr/>
          <p:nvPr/>
        </p:nvSpPr>
        <p:spPr>
          <a:xfrm>
            <a:off x="694462" y="6188775"/>
            <a:ext cx="4034291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직사각형 4">
            <a:extLst>
              <a:ext uri="{FF2B5EF4-FFF2-40B4-BE49-F238E27FC236}">
                <a16:creationId xmlns:a16="http://schemas.microsoft.com/office/drawing/2014/main" id="{82BDD13A-3A8A-55BA-24E5-852869984145}"/>
              </a:ext>
            </a:extLst>
          </p:cNvPr>
          <p:cNvSpPr/>
          <p:nvPr/>
        </p:nvSpPr>
        <p:spPr>
          <a:xfrm>
            <a:off x="6240733" y="1413920"/>
            <a:ext cx="4305300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요구사항 명세서</a:t>
            </a:r>
            <a:endParaRPr lang="en-US" altLang="ko-KR" sz="1600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09FCCC5C-C4BD-C8BD-72DD-519CBE122943}"/>
              </a:ext>
            </a:extLst>
          </p:cNvPr>
          <p:cNvSpPr/>
          <p:nvPr/>
        </p:nvSpPr>
        <p:spPr>
          <a:xfrm>
            <a:off x="1284884" y="1413920"/>
            <a:ext cx="3934568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주제 제안서</a:t>
            </a:r>
            <a:endParaRPr lang="en-US" altLang="ko-KR" sz="1600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3A7E3A4-9070-9FEF-706F-5B4B85BC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70" y="2233248"/>
            <a:ext cx="2815796" cy="36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1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UI / DB / API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설계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4">
            <a:extLst>
              <a:ext uri="{FF2B5EF4-FFF2-40B4-BE49-F238E27FC236}">
                <a16:creationId xmlns:a16="http://schemas.microsoft.com/office/drawing/2014/main" id="{DE13A56C-4616-8B45-6385-2D00924622AA}"/>
              </a:ext>
            </a:extLst>
          </p:cNvPr>
          <p:cNvSpPr/>
          <p:nvPr/>
        </p:nvSpPr>
        <p:spPr>
          <a:xfrm>
            <a:off x="694462" y="6188775"/>
            <a:ext cx="4034291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5" name="직사각형 4">
            <a:extLst>
              <a:ext uri="{FF2B5EF4-FFF2-40B4-BE49-F238E27FC236}">
                <a16:creationId xmlns:a16="http://schemas.microsoft.com/office/drawing/2014/main" id="{2BA9A18B-7932-2B59-EB87-559A6CC163A0}"/>
              </a:ext>
            </a:extLst>
          </p:cNvPr>
          <p:cNvSpPr/>
          <p:nvPr/>
        </p:nvSpPr>
        <p:spPr>
          <a:xfrm>
            <a:off x="7430229" y="1396899"/>
            <a:ext cx="5413345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API </a:t>
            </a:r>
            <a:r>
              <a:rPr lang="ko-KR" altLang="en-US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명세서</a:t>
            </a:r>
            <a:endParaRPr lang="en-US" altLang="ko-KR" sz="1600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sp>
        <p:nvSpPr>
          <p:cNvPr id="27" name="직사각형 4">
            <a:extLst>
              <a:ext uri="{FF2B5EF4-FFF2-40B4-BE49-F238E27FC236}">
                <a16:creationId xmlns:a16="http://schemas.microsoft.com/office/drawing/2014/main" id="{CA55383A-CFBC-AC03-0A77-416B9A6A80BB}"/>
              </a:ext>
            </a:extLst>
          </p:cNvPr>
          <p:cNvSpPr/>
          <p:nvPr/>
        </p:nvSpPr>
        <p:spPr>
          <a:xfrm>
            <a:off x="3592651" y="1396899"/>
            <a:ext cx="4947198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Database </a:t>
            </a:r>
            <a:r>
              <a:rPr lang="ko-KR" altLang="en-US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설계서</a:t>
            </a:r>
            <a:endParaRPr lang="en-US" altLang="ko-KR" sz="1600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4CCADD8-4802-85C5-00BC-03DFE023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849" y="2275505"/>
            <a:ext cx="3194106" cy="3490727"/>
          </a:xfrm>
          <a:prstGeom prst="roundRect">
            <a:avLst>
              <a:gd name="adj" fmla="val 2881"/>
            </a:avLst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6EA5329-B211-7D52-52F4-A4E7809ABD25}"/>
              </a:ext>
            </a:extLst>
          </p:cNvPr>
          <p:cNvGrpSpPr/>
          <p:nvPr/>
        </p:nvGrpSpPr>
        <p:grpSpPr>
          <a:xfrm>
            <a:off x="205343" y="2584284"/>
            <a:ext cx="3446808" cy="2557682"/>
            <a:chOff x="6813653" y="2535196"/>
            <a:chExt cx="3559947" cy="27608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A2E69D-2371-98E0-0AD6-7126CEA79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5"/>
            <a:stretch/>
          </p:blipFill>
          <p:spPr>
            <a:xfrm>
              <a:off x="8056047" y="2535196"/>
              <a:ext cx="1990746" cy="1114348"/>
            </a:xfrm>
            <a:prstGeom prst="rect">
              <a:avLst/>
            </a:prstGeom>
            <a:ln w="3175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C72BF9-A662-9912-D81B-268FD714E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530"/>
            <a:stretch/>
          </p:blipFill>
          <p:spPr>
            <a:xfrm>
              <a:off x="6813653" y="2965578"/>
              <a:ext cx="1993698" cy="1121545"/>
            </a:xfrm>
            <a:prstGeom prst="rect">
              <a:avLst/>
            </a:prstGeom>
            <a:ln w="3175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90C590-E472-524D-38CE-CB98A279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7896" y="4176171"/>
              <a:ext cx="1990745" cy="1119885"/>
            </a:xfrm>
            <a:prstGeom prst="rect">
              <a:avLst/>
            </a:prstGeom>
            <a:ln w="3175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A6680E-3B68-80B1-F510-D6FCB8CFA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854" y="3683010"/>
              <a:ext cx="1990746" cy="1116000"/>
            </a:xfrm>
            <a:prstGeom prst="rect">
              <a:avLst/>
            </a:prstGeom>
            <a:ln w="3175">
              <a:solidFill>
                <a:schemeClr val="bg2">
                  <a:lumMod val="50000"/>
                </a:schemeClr>
              </a:solidFill>
            </a:ln>
          </p:spPr>
        </p:pic>
      </p:grpSp>
      <p:sp>
        <p:nvSpPr>
          <p:cNvPr id="8" name="직사각형 4">
            <a:extLst>
              <a:ext uri="{FF2B5EF4-FFF2-40B4-BE49-F238E27FC236}">
                <a16:creationId xmlns:a16="http://schemas.microsoft.com/office/drawing/2014/main" id="{F018B3C4-3381-74B9-A1D9-39ABD8844F70}"/>
              </a:ext>
            </a:extLst>
          </p:cNvPr>
          <p:cNvSpPr/>
          <p:nvPr/>
        </p:nvSpPr>
        <p:spPr>
          <a:xfrm>
            <a:off x="-159761" y="1396898"/>
            <a:ext cx="3768867" cy="498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UI </a:t>
            </a:r>
            <a:r>
              <a:rPr lang="ko-KR" altLang="en-US" sz="1600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기술서</a:t>
            </a:r>
            <a:endParaRPr lang="en-US" altLang="ko-KR" sz="1600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DE59F7-BB1B-70F1-719B-0302F3726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501" y="2388966"/>
            <a:ext cx="4727074" cy="29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8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67140" y="2445586"/>
            <a:ext cx="7404707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3. </a:t>
            </a:r>
            <a:r>
              <a:rPr lang="ko-KR" altLang="en-US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주요 기술</a:t>
            </a: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	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87653-2B14-DD29-A2D4-0040E1B3269A}"/>
              </a:ext>
            </a:extLst>
          </p:cNvPr>
          <p:cNvSpPr/>
          <p:nvPr/>
        </p:nvSpPr>
        <p:spPr>
          <a:xfrm>
            <a:off x="767141" y="3680539"/>
            <a:ext cx="4713765" cy="115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라즈베리 파이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포즈 추정 딥러닝 모델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위험 수면 자세 탐지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28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라즈베리 파이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주요 기술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라즈베리파이 카메라 모듈 NOIR 8 MP Sony IMX219 with M12 lens LS1820 [B0152] / 디바이스마트">
            <a:extLst>
              <a:ext uri="{FF2B5EF4-FFF2-40B4-BE49-F238E27FC236}">
                <a16:creationId xmlns:a16="http://schemas.microsoft.com/office/drawing/2014/main" id="{EA2E9470-961A-90E9-4B29-AAF8E770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78" y="1533672"/>
            <a:ext cx="3430967" cy="343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그림이(가) 표시된 사진&#10;&#10;자동 생성된 설명">
            <a:extLst>
              <a:ext uri="{FF2B5EF4-FFF2-40B4-BE49-F238E27FC236}">
                <a16:creationId xmlns:a16="http://schemas.microsoft.com/office/drawing/2014/main" id="{11E17C8F-7B23-A61D-B11D-84F240022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18" y="4495600"/>
            <a:ext cx="4252916" cy="116955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CD91D34-116E-2947-4C1D-27D07CBBA6EE}"/>
              </a:ext>
            </a:extLst>
          </p:cNvPr>
          <p:cNvGrpSpPr/>
          <p:nvPr/>
        </p:nvGrpSpPr>
        <p:grpSpPr>
          <a:xfrm>
            <a:off x="1054166" y="3522270"/>
            <a:ext cx="1648532" cy="1572998"/>
            <a:chOff x="1070985" y="4504211"/>
            <a:chExt cx="2017332" cy="1945897"/>
          </a:xfrm>
        </p:grpSpPr>
        <p:pic>
          <p:nvPicPr>
            <p:cNvPr id="4" name="Picture 2" descr="웹캠">
              <a:extLst>
                <a:ext uri="{FF2B5EF4-FFF2-40B4-BE49-F238E27FC236}">
                  <a16:creationId xmlns:a16="http://schemas.microsoft.com/office/drawing/2014/main" id="{4A3A3D3F-E3AC-C3F3-FEEE-41158AF7F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625" y="4504211"/>
              <a:ext cx="1262053" cy="12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C17C14-90D9-8887-3D11-483A1689696A}"/>
                </a:ext>
              </a:extLst>
            </p:cNvPr>
            <p:cNvSpPr txBox="1"/>
            <p:nvPr/>
          </p:nvSpPr>
          <p:spPr>
            <a:xfrm>
              <a:off x="1070985" y="5880721"/>
              <a:ext cx="2017332" cy="569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IoT CAM</a:t>
              </a:r>
            </a:p>
            <a:p>
              <a:pPr algn="ctr"/>
              <a:r>
                <a:rPr lang="en-US" altLang="ko-KR" sz="1300" dirty="0">
                  <a:latin typeface="둘기마요_고딕" pitchFamily="2" charset="-127"/>
                  <a:ea typeface="둘기마요_고딕" pitchFamily="2" charset="-127"/>
                </a:rPr>
                <a:t>(Raspberry Pi)</a:t>
              </a:r>
              <a:endParaRPr lang="ko-KR" altLang="en-US" sz="13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pic>
        <p:nvPicPr>
          <p:cNvPr id="10" name="그림 9" descr="그래픽이(가) 표시된 사진&#10;&#10;자동 생성된 설명">
            <a:extLst>
              <a:ext uri="{FF2B5EF4-FFF2-40B4-BE49-F238E27FC236}">
                <a16:creationId xmlns:a16="http://schemas.microsoft.com/office/drawing/2014/main" id="{D35807F8-F339-8B15-9E1B-1DB12537F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73" y="3760620"/>
            <a:ext cx="743941" cy="743941"/>
          </a:xfrm>
          <a:prstGeom prst="rect">
            <a:avLst/>
          </a:prstGeom>
        </p:spPr>
      </p:pic>
      <p:pic>
        <p:nvPicPr>
          <p:cNvPr id="14" name="그림 13" descr="스크린샷, 다채로움, 그래픽이(가) 표시된 사진&#10;&#10;자동 생성된 설명">
            <a:extLst>
              <a:ext uri="{FF2B5EF4-FFF2-40B4-BE49-F238E27FC236}">
                <a16:creationId xmlns:a16="http://schemas.microsoft.com/office/drawing/2014/main" id="{E7BACA36-83C0-CD13-7129-D102C0619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40" y="3522270"/>
            <a:ext cx="1112725" cy="1112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33A0E8-E374-48EF-B977-901302D78AA4}"/>
              </a:ext>
            </a:extLst>
          </p:cNvPr>
          <p:cNvSpPr txBox="1"/>
          <p:nvPr/>
        </p:nvSpPr>
        <p:spPr>
          <a:xfrm>
            <a:off x="3922936" y="4634995"/>
            <a:ext cx="1648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둘기마요_고딕" pitchFamily="2" charset="-127"/>
                <a:ea typeface="둘기마요_고딕" pitchFamily="2" charset="-127"/>
              </a:rPr>
              <a:t>Analysis</a:t>
            </a:r>
            <a:br>
              <a:rPr lang="en-US" altLang="ko-KR" dirty="0">
                <a:latin typeface="둘기마요_고딕" pitchFamily="2" charset="-127"/>
                <a:ea typeface="둘기마요_고딕" pitchFamily="2" charset="-127"/>
              </a:rPr>
            </a:br>
            <a:r>
              <a:rPr lang="en-US" altLang="ko-KR" dirty="0">
                <a:latin typeface="둘기마요_고딕" pitchFamily="2" charset="-127"/>
                <a:ea typeface="둘기마요_고딕" pitchFamily="2" charset="-127"/>
              </a:rPr>
              <a:t>Server</a:t>
            </a:r>
            <a:endParaRPr lang="ko-KR" altLang="en-US" sz="13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6E174-8B78-101B-3D1B-CA566591E731}"/>
              </a:ext>
            </a:extLst>
          </p:cNvPr>
          <p:cNvSpPr/>
          <p:nvPr/>
        </p:nvSpPr>
        <p:spPr>
          <a:xfrm>
            <a:off x="1187085" y="1505306"/>
            <a:ext cx="6816088" cy="4596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라즈베리 파이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&amp; Camera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모듈을 활용한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IoT Cam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환경 구성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아이의 실시간 관찰을 위한 영상 촬영 및 데이터 전송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내부의 서버로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Video Data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를 전송</a:t>
            </a:r>
          </a:p>
        </p:txBody>
      </p:sp>
    </p:spTree>
    <p:extLst>
      <p:ext uri="{BB962C8B-B14F-4D97-AF65-F5344CB8AC3E}">
        <p14:creationId xmlns:p14="http://schemas.microsoft.com/office/powerpoint/2010/main" val="211428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포즈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추정 딥러닝 모델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주요 기술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6E174-8B78-101B-3D1B-CA566591E731}"/>
              </a:ext>
            </a:extLst>
          </p:cNvPr>
          <p:cNvSpPr/>
          <p:nvPr/>
        </p:nvSpPr>
        <p:spPr>
          <a:xfrm>
            <a:off x="1187085" y="1505306"/>
            <a:ext cx="4787502" cy="4596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포즈 추정 딥러닝 모델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Pose Estimation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딥러닝 모델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YOLOv8-Pose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사용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딥러닝 모델을 통해 신체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17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개의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Key points (x, y)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좌표 값 추출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381F37-BADF-C089-5CC1-C20D47C3C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0792" y="3428999"/>
            <a:ext cx="2282403" cy="2504792"/>
          </a:xfrm>
          <a:prstGeom prst="rect">
            <a:avLst/>
          </a:prstGeom>
        </p:spPr>
      </p:pic>
      <p:pic>
        <p:nvPicPr>
          <p:cNvPr id="11" name="그림 10" descr="벽, 실내이(가) 표시된 사진&#10;&#10;자동 생성된 설명">
            <a:extLst>
              <a:ext uri="{FF2B5EF4-FFF2-40B4-BE49-F238E27FC236}">
                <a16:creationId xmlns:a16="http://schemas.microsoft.com/office/drawing/2014/main" id="{42EBFD0C-4F81-3669-1CC2-FF0343D36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14" y="3428999"/>
            <a:ext cx="2234668" cy="2504793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04E9678-40EF-9D12-8DE1-EAE67EAEE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6482" y="1485893"/>
            <a:ext cx="4876800" cy="1304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83B4B3-D304-B49B-23B4-58ADCAA74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472" y="3428999"/>
            <a:ext cx="2600901" cy="25047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89011A-9C3B-A9FA-C53F-DC6969884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172" y="2960915"/>
            <a:ext cx="1819604" cy="343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위험 수면 자세 탐지 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주요 기술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2E0EAD8-44A9-B49B-6614-9871A33AB337}"/>
              </a:ext>
            </a:extLst>
          </p:cNvPr>
          <p:cNvSpPr/>
          <p:nvPr/>
        </p:nvSpPr>
        <p:spPr>
          <a:xfrm>
            <a:off x="6952776" y="1571818"/>
            <a:ext cx="817166" cy="383177"/>
          </a:xfrm>
          <a:prstGeom prst="flowChartTerminator">
            <a:avLst/>
          </a:prstGeom>
          <a:noFill/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시작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순서도: 준비 4">
            <a:extLst>
              <a:ext uri="{FF2B5EF4-FFF2-40B4-BE49-F238E27FC236}">
                <a16:creationId xmlns:a16="http://schemas.microsoft.com/office/drawing/2014/main" id="{926E431A-0AB9-B8D1-801E-3528FEA3769D}"/>
              </a:ext>
            </a:extLst>
          </p:cNvPr>
          <p:cNvSpPr/>
          <p:nvPr/>
        </p:nvSpPr>
        <p:spPr>
          <a:xfrm>
            <a:off x="6439253" y="2157119"/>
            <a:ext cx="1844212" cy="594360"/>
          </a:xfrm>
          <a:prstGeom prst="flowChartPreparation">
            <a:avLst/>
          </a:prstGeom>
          <a:noFill/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bad_stack = 0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danger_stack = 0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threshold = 300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3F52BA49-145C-ADA4-30A6-F0B59848B451}"/>
              </a:ext>
            </a:extLst>
          </p:cNvPr>
          <p:cNvSpPr/>
          <p:nvPr/>
        </p:nvSpPr>
        <p:spPr>
          <a:xfrm>
            <a:off x="6364055" y="2960607"/>
            <a:ext cx="1999372" cy="594360"/>
          </a:xfrm>
          <a:prstGeom prst="flowChartDecision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똑바로 누운 상태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30791A1D-4B9D-9E4C-2BCF-C485182C15B3}"/>
              </a:ext>
            </a:extLst>
          </p:cNvPr>
          <p:cNvSpPr/>
          <p:nvPr/>
        </p:nvSpPr>
        <p:spPr>
          <a:xfrm>
            <a:off x="11034749" y="3015549"/>
            <a:ext cx="907080" cy="48170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ds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=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ds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+ 1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FBADA13-810C-867D-0A12-F3A1DAA86330}"/>
              </a:ext>
            </a:extLst>
          </p:cNvPr>
          <p:cNvSpPr/>
          <p:nvPr/>
        </p:nvSpPr>
        <p:spPr>
          <a:xfrm>
            <a:off x="6656696" y="3764095"/>
            <a:ext cx="1422027" cy="46572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bs = max(0, bs-1)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ds = max(0, ds-1) 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A52057A9-B8FF-E4DA-EDEF-35E8D0A80774}"/>
              </a:ext>
            </a:extLst>
          </p:cNvPr>
          <p:cNvSpPr/>
          <p:nvPr/>
        </p:nvSpPr>
        <p:spPr>
          <a:xfrm>
            <a:off x="9358776" y="3764532"/>
            <a:ext cx="977429" cy="48993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bs = bs + 1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036B1597-80E2-8EE2-E70C-899BE1563ADF}"/>
              </a:ext>
            </a:extLst>
          </p:cNvPr>
          <p:cNvSpPr/>
          <p:nvPr/>
        </p:nvSpPr>
        <p:spPr>
          <a:xfrm>
            <a:off x="8324625" y="4823432"/>
            <a:ext cx="1776296" cy="629435"/>
          </a:xfrm>
          <a:prstGeom prst="flowChartDecision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ds = </a:t>
            </a:r>
            <a:r>
              <a:rPr lang="en-US" altLang="ko-KR" sz="900" dirty="0" err="1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th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A09E3E21-49AD-3157-DF38-92F814B15E58}"/>
              </a:ext>
            </a:extLst>
          </p:cNvPr>
          <p:cNvSpPr/>
          <p:nvPr/>
        </p:nvSpPr>
        <p:spPr>
          <a:xfrm>
            <a:off x="8328571" y="5682554"/>
            <a:ext cx="1776296" cy="629436"/>
          </a:xfrm>
          <a:prstGeom prst="flowChartDecision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bs = </a:t>
            </a:r>
            <a:r>
              <a:rPr lang="en-US" altLang="ko-KR" sz="900" dirty="0" err="1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th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52977143-68AD-929F-346E-65E71455F8F3}"/>
              </a:ext>
            </a:extLst>
          </p:cNvPr>
          <p:cNvSpPr/>
          <p:nvPr/>
        </p:nvSpPr>
        <p:spPr>
          <a:xfrm>
            <a:off x="6889860" y="4906356"/>
            <a:ext cx="942998" cy="46572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위험 알림</a:t>
            </a:r>
            <a:endParaRPr lang="en-US" altLang="ko-KR" sz="900" b="1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bs, ds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=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0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826D29D3-9848-1F76-97AA-71B079F0E494}"/>
              </a:ext>
            </a:extLst>
          </p:cNvPr>
          <p:cNvSpPr/>
          <p:nvPr/>
        </p:nvSpPr>
        <p:spPr>
          <a:xfrm>
            <a:off x="6889860" y="5763412"/>
            <a:ext cx="942999" cy="46572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주의 알림</a:t>
            </a:r>
            <a:endParaRPr lang="en-US" altLang="ko-KR" sz="900" b="1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bs, ds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=</a:t>
            </a:r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0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8B0803AC-5960-8CA8-F33B-E62321758925}"/>
              </a:ext>
            </a:extLst>
          </p:cNvPr>
          <p:cNvSpPr/>
          <p:nvPr/>
        </p:nvSpPr>
        <p:spPr>
          <a:xfrm>
            <a:off x="8934182" y="2962352"/>
            <a:ext cx="1826618" cy="594360"/>
          </a:xfrm>
          <a:prstGeom prst="flowChartDecision">
            <a:avLst/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엎드려 자는</a:t>
            </a:r>
            <a:endParaRPr lang="en-US" altLang="ko-KR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상태</a:t>
            </a:r>
            <a:r>
              <a:rPr lang="en-US" altLang="ko-KR" sz="900" dirty="0">
                <a:solidFill>
                  <a:schemeClr val="tx1"/>
                </a:solidFill>
                <a:latin typeface="광양햇살체 Regular" pitchFamily="2" charset="-127"/>
                <a:ea typeface="광양햇살체 Regular" pitchFamily="2" charset="-127"/>
              </a:rPr>
              <a:t>?</a:t>
            </a:r>
            <a:endParaRPr lang="ko-KR" altLang="en-US" sz="900" dirty="0">
              <a:solidFill>
                <a:schemeClr val="tx1"/>
              </a:solidFill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E03C52-B00B-B135-CA86-DF4627F17BAB}"/>
              </a:ext>
            </a:extLst>
          </p:cNvPr>
          <p:cNvSpPr/>
          <p:nvPr/>
        </p:nvSpPr>
        <p:spPr>
          <a:xfrm>
            <a:off x="1060084" y="1505306"/>
            <a:ext cx="5718807" cy="4596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위험 수면 자세 탐지 알고리즘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Key Point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간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2D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방향 벡터를 계산하여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관절 사이의 각도 측정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카페24 써라운드" pitchFamily="2" charset="-127"/>
              </a:rPr>
              <a:t>신체 부위의 각 좌표 값 및 관절 사이의 각도를 통해 위험 수면 자세를 탐지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B3D872-6765-4E1C-1C97-F5369B297D5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1359" y="1954995"/>
            <a:ext cx="0" cy="202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5957AF-548F-EEF6-C4D5-5634C1F61E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361359" y="2751479"/>
            <a:ext cx="2382" cy="209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81C59A1-3080-9107-36BC-04E6B05560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7363741" y="3554967"/>
            <a:ext cx="3969" cy="209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D84D529-9063-E99D-02CE-E009CE5B9EE3}"/>
              </a:ext>
            </a:extLst>
          </p:cNvPr>
          <p:cNvCxnSpPr>
            <a:cxnSpLocks/>
            <a:stCxn id="12" idx="2"/>
            <a:endCxn id="6" idx="1"/>
          </p:cNvCxnSpPr>
          <p:nvPr/>
        </p:nvCxnSpPr>
        <p:spPr>
          <a:xfrm rot="5400000" flipH="1">
            <a:off x="6263285" y="3358557"/>
            <a:ext cx="3054203" cy="2852664"/>
          </a:xfrm>
          <a:prstGeom prst="bentConnector4">
            <a:avLst>
              <a:gd name="adj1" fmla="val -7485"/>
              <a:gd name="adj2" fmla="val 1130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E743D12-680A-BB36-7E02-CEB68996ACBD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7832859" y="5996275"/>
            <a:ext cx="495712" cy="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4B2D3F9-89EE-481A-A15C-EBEB8C45F9B7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7832858" y="5138150"/>
            <a:ext cx="491767" cy="1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081909D-7472-A9EC-0A4C-77A8AAD8EB5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981700" y="5993175"/>
            <a:ext cx="908160" cy="3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50E828C-CD2D-0D8D-B01A-3871E300C602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981700" y="5138149"/>
            <a:ext cx="90816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5431744-454F-6471-DEA1-1E0043460AF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490915" y="3720605"/>
            <a:ext cx="367580" cy="13860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50A2105-97EC-6147-DB4B-730554A3064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8363427" y="3257787"/>
            <a:ext cx="570755" cy="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2226FF6-AF60-F1A4-2831-A312FEBA70E8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9847491" y="3556712"/>
            <a:ext cx="0" cy="207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FEE7676-AF17-1524-A61E-2768E6C808ED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10760800" y="3256401"/>
            <a:ext cx="273949" cy="3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5D12B5E4-1549-0014-E01D-84E2D312EE93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5400000">
            <a:off x="9974157" y="3624017"/>
            <a:ext cx="1640897" cy="138736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D0F57767-188D-AA15-BB0A-A5CD93EB2C6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9245650" y="4221591"/>
            <a:ext cx="568964" cy="6347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DBE0C9D-B81A-20A0-93C2-9E94A25143CF}"/>
              </a:ext>
            </a:extLst>
          </p:cNvPr>
          <p:cNvSpPr txBox="1"/>
          <p:nvPr/>
        </p:nvSpPr>
        <p:spPr>
          <a:xfrm>
            <a:off x="8375173" y="3038461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no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586FEF6-9424-54B9-12F2-E2C913AA12D1}"/>
              </a:ext>
            </a:extLst>
          </p:cNvPr>
          <p:cNvSpPr txBox="1"/>
          <p:nvPr/>
        </p:nvSpPr>
        <p:spPr>
          <a:xfrm>
            <a:off x="7361359" y="3509470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yes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FCEE5F-D110-872D-12A3-2CDF3783CAB6}"/>
              </a:ext>
            </a:extLst>
          </p:cNvPr>
          <p:cNvSpPr txBox="1"/>
          <p:nvPr/>
        </p:nvSpPr>
        <p:spPr>
          <a:xfrm>
            <a:off x="7934471" y="4907317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yes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027D5F-BC4C-0BD0-00C8-9539EE78ED33}"/>
              </a:ext>
            </a:extLst>
          </p:cNvPr>
          <p:cNvSpPr txBox="1"/>
          <p:nvPr/>
        </p:nvSpPr>
        <p:spPr>
          <a:xfrm>
            <a:off x="7933870" y="5762343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yes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2F181DB-F189-28A0-5A3B-1F5EEEC7E2B4}"/>
              </a:ext>
            </a:extLst>
          </p:cNvPr>
          <p:cNvSpPr txBox="1"/>
          <p:nvPr/>
        </p:nvSpPr>
        <p:spPr>
          <a:xfrm>
            <a:off x="9203983" y="5415584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no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EEB27AF1-F2AB-F8F9-43EE-B73C609BF9D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212773" y="5452867"/>
            <a:ext cx="3946" cy="229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F8AD9F-5377-FFF9-47A3-CF3A4380D246}"/>
              </a:ext>
            </a:extLst>
          </p:cNvPr>
          <p:cNvSpPr txBox="1"/>
          <p:nvPr/>
        </p:nvSpPr>
        <p:spPr>
          <a:xfrm>
            <a:off x="9203984" y="6300485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no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118CFB5-1441-218D-1BFD-0174E85D2708}"/>
              </a:ext>
            </a:extLst>
          </p:cNvPr>
          <p:cNvSpPr txBox="1"/>
          <p:nvPr/>
        </p:nvSpPr>
        <p:spPr>
          <a:xfrm>
            <a:off x="9842302" y="3509470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no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A28F324-906D-E7EC-F37D-BA52FCDF121E}"/>
              </a:ext>
            </a:extLst>
          </p:cNvPr>
          <p:cNvSpPr txBox="1"/>
          <p:nvPr/>
        </p:nvSpPr>
        <p:spPr>
          <a:xfrm>
            <a:off x="10677256" y="3032144"/>
            <a:ext cx="5172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광양햇살체 Regular" pitchFamily="2" charset="-127"/>
                <a:ea typeface="광양햇살체 Regular" pitchFamily="2" charset="-127"/>
              </a:rPr>
              <a:t>yes</a:t>
            </a:r>
            <a:endParaRPr lang="ko-KR" altLang="en-US" sz="900" dirty="0">
              <a:latin typeface="광양햇살체 Regular" pitchFamily="2" charset="-127"/>
              <a:ea typeface="광양햇살체 Regular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922C22-3849-8436-5EC6-E7F77C69ED16}"/>
              </a:ext>
            </a:extLst>
          </p:cNvPr>
          <p:cNvGrpSpPr/>
          <p:nvPr/>
        </p:nvGrpSpPr>
        <p:grpSpPr>
          <a:xfrm>
            <a:off x="764614" y="3644935"/>
            <a:ext cx="4617182" cy="2154464"/>
            <a:chOff x="693190" y="3129593"/>
            <a:chExt cx="4617182" cy="2154464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DF2D998B-9A08-972D-44A4-39BF4651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190" y="3132801"/>
              <a:ext cx="1476020" cy="1852180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016163F-1D07-1DA9-E0B0-DBDF10E8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925" y="3129593"/>
              <a:ext cx="1475866" cy="1852180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C6715654-07D8-140B-17B6-9548EA96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4506" y="3129593"/>
              <a:ext cx="1475866" cy="185217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96EF69-5244-9158-8784-A9D32566F35F}"/>
                </a:ext>
              </a:extLst>
            </p:cNvPr>
            <p:cNvSpPr txBox="1"/>
            <p:nvPr/>
          </p:nvSpPr>
          <p:spPr>
            <a:xfrm>
              <a:off x="693190" y="5022733"/>
              <a:ext cx="14760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accent4"/>
                  </a:solidFill>
                  <a:latin typeface="광양햇살체 Bold" pitchFamily="2" charset="-127"/>
                  <a:ea typeface="광양햇살체 Bold" pitchFamily="2" charset="-127"/>
                </a:rPr>
                <a:t>&lt;Normal Pose&gt;</a:t>
              </a:r>
              <a:endParaRPr lang="ko-KR" altLang="en-US" sz="1000" dirty="0">
                <a:solidFill>
                  <a:schemeClr val="accent4"/>
                </a:solidFill>
                <a:latin typeface="광양햇살체 Bold" pitchFamily="2" charset="-127"/>
                <a:ea typeface="광양햇살체 Bold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819F4B-593E-2246-EC8F-FB03A97F67ED}"/>
                </a:ext>
              </a:extLst>
            </p:cNvPr>
            <p:cNvSpPr txBox="1"/>
            <p:nvPr/>
          </p:nvSpPr>
          <p:spPr>
            <a:xfrm>
              <a:off x="2267373" y="5037836"/>
              <a:ext cx="14689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accent4">
                      <a:lumMod val="50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&lt;Bad Pose&gt;</a:t>
              </a:r>
              <a:endParaRPr lang="ko-KR" altLang="en-US" sz="1000" dirty="0">
                <a:solidFill>
                  <a:schemeClr val="accent4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DD6E5D-316B-023F-7CD3-5DDC87EC7E00}"/>
                </a:ext>
              </a:extLst>
            </p:cNvPr>
            <p:cNvSpPr txBox="1"/>
            <p:nvPr/>
          </p:nvSpPr>
          <p:spPr>
            <a:xfrm>
              <a:off x="3834506" y="5029761"/>
              <a:ext cx="14689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광양햇살체 Bold" pitchFamily="2" charset="-127"/>
                  <a:ea typeface="광양햇살체 Bold" pitchFamily="2" charset="-127"/>
                </a:rPr>
                <a:t>&lt;Danger Pose&gt;</a:t>
              </a:r>
              <a:endParaRPr lang="ko-KR" altLang="en-US" sz="1000" dirty="0">
                <a:solidFill>
                  <a:srgbClr val="FF0000"/>
                </a:solidFill>
                <a:latin typeface="광양햇살체 Bold" pitchFamily="2" charset="-127"/>
                <a:ea typeface="광양햇살체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17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67140" y="2445586"/>
            <a:ext cx="7067823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4. </a:t>
            </a:r>
            <a:r>
              <a:rPr lang="ko-KR" altLang="en-US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lang="en-US" altLang="ko-KR" sz="5400" b="1" kern="0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87653-2B14-DD29-A2D4-0040E1B3269A}"/>
              </a:ext>
            </a:extLst>
          </p:cNvPr>
          <p:cNvSpPr/>
          <p:nvPr/>
        </p:nvSpPr>
        <p:spPr>
          <a:xfrm>
            <a:off x="767141" y="3680539"/>
            <a:ext cx="471376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시스템 구성 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알림 송</a:t>
            </a: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/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수신 프로세스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시스템 구조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앱 주요 기능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03516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9FFC82-ED15-C435-3D35-1060CC253F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23753CA-99DB-FC73-C838-9753A19965B6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FB7A62-61E0-AA79-496A-5C32DB237F66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시스템 구성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3" name="Picture 14" descr="PyTorch">
            <a:extLst>
              <a:ext uri="{FF2B5EF4-FFF2-40B4-BE49-F238E27FC236}">
                <a16:creationId xmlns:a16="http://schemas.microsoft.com/office/drawing/2014/main" id="{58F27657-FD7C-8457-66F7-9267E56DB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13" y="4510436"/>
            <a:ext cx="540000" cy="5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Ultralytics (@ultralytics) / Twitter">
            <a:extLst>
              <a:ext uri="{FF2B5EF4-FFF2-40B4-BE49-F238E27FC236}">
                <a16:creationId xmlns:a16="http://schemas.microsoft.com/office/drawing/2014/main" id="{33961B2A-4ADE-1792-5C35-F42DD3BF3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t="11157" r="8264" b="12953"/>
          <a:stretch/>
        </p:blipFill>
        <p:spPr bwMode="auto">
          <a:xfrm>
            <a:off x="6474513" y="5207377"/>
            <a:ext cx="540000" cy="48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834B027E-DD00-F796-6B50-804627641119}"/>
              </a:ext>
            </a:extLst>
          </p:cNvPr>
          <p:cNvSpPr/>
          <p:nvPr/>
        </p:nvSpPr>
        <p:spPr>
          <a:xfrm>
            <a:off x="859925" y="1723977"/>
            <a:ext cx="4966621" cy="3244204"/>
          </a:xfrm>
          <a:prstGeom prst="roundRect">
            <a:avLst>
              <a:gd name="adj" fmla="val 9254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1B4AAC7-9B04-A1C0-A56F-2524F9177918}"/>
              </a:ext>
            </a:extLst>
          </p:cNvPr>
          <p:cNvSpPr/>
          <p:nvPr/>
        </p:nvSpPr>
        <p:spPr>
          <a:xfrm>
            <a:off x="2485975" y="1433471"/>
            <a:ext cx="1662540" cy="541745"/>
          </a:xfrm>
          <a:prstGeom prst="roundRect">
            <a:avLst>
              <a:gd name="adj" fmla="val 50000"/>
            </a:avLst>
          </a:prstGeom>
          <a:solidFill>
            <a:srgbClr val="FFEEE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DF8570"/>
                </a:solidFill>
                <a:latin typeface="광양햇살체 Bold" pitchFamily="2" charset="-127"/>
                <a:ea typeface="광양햇살체 Bold" pitchFamily="2" charset="-127"/>
              </a:rPr>
              <a:t>Infra</a:t>
            </a:r>
            <a:endParaRPr lang="ko-KR" altLang="en-US" sz="1600" dirty="0">
              <a:solidFill>
                <a:srgbClr val="DF857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EB38C8-C0AF-5803-9327-6451A55A8E7E}"/>
              </a:ext>
            </a:extLst>
          </p:cNvPr>
          <p:cNvGrpSpPr/>
          <p:nvPr/>
        </p:nvGrpSpPr>
        <p:grpSpPr>
          <a:xfrm>
            <a:off x="1315051" y="2083736"/>
            <a:ext cx="3979434" cy="504473"/>
            <a:chOff x="1517132" y="1547382"/>
            <a:chExt cx="3979434" cy="504473"/>
          </a:xfrm>
        </p:grpSpPr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A5EEF57-8603-EF61-FE2B-65D085CD0854}"/>
                </a:ext>
              </a:extLst>
            </p:cNvPr>
            <p:cNvSpPr txBox="1"/>
            <p:nvPr/>
          </p:nvSpPr>
          <p:spPr>
            <a:xfrm>
              <a:off x="2118970" y="1637846"/>
              <a:ext cx="33775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서버 관리의 효율성 증가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  <p:pic>
          <p:nvPicPr>
            <p:cNvPr id="1035" name="Picture 4" descr="A is for Azure&quot; Microsoft Icon Refresh Film - Motion design - STASH :  Motion design – STASH">
              <a:extLst>
                <a:ext uri="{FF2B5EF4-FFF2-40B4-BE49-F238E27FC236}">
                  <a16:creationId xmlns:a16="http://schemas.microsoft.com/office/drawing/2014/main" id="{42D0BAB2-B4DF-E943-19DB-A32A94D41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89" t="27831" r="36805" b="27686"/>
            <a:stretch/>
          </p:blipFill>
          <p:spPr bwMode="auto">
            <a:xfrm>
              <a:off x="1517132" y="1547382"/>
              <a:ext cx="540000" cy="504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428D15-1267-5554-C180-13183AFE0CA4}"/>
              </a:ext>
            </a:extLst>
          </p:cNvPr>
          <p:cNvGrpSpPr/>
          <p:nvPr/>
        </p:nvGrpSpPr>
        <p:grpSpPr>
          <a:xfrm>
            <a:off x="1315051" y="2752185"/>
            <a:ext cx="3587549" cy="540000"/>
            <a:chOff x="1536145" y="2203053"/>
            <a:chExt cx="3587549" cy="540000"/>
          </a:xfrm>
        </p:grpSpPr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93B427E3-23DA-D572-4116-96D0A3350646}"/>
                </a:ext>
              </a:extLst>
            </p:cNvPr>
            <p:cNvSpPr txBox="1"/>
            <p:nvPr/>
          </p:nvSpPr>
          <p:spPr>
            <a:xfrm>
              <a:off x="2146692" y="2331386"/>
              <a:ext cx="2977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효율적 배포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  <p:pic>
          <p:nvPicPr>
            <p:cNvPr id="1036" name="그림 1035" descr="로고, 상징, 그래픽, 폰트이(가) 표시된 사진&#10;&#10;자동 생성된 설명">
              <a:extLst>
                <a:ext uri="{FF2B5EF4-FFF2-40B4-BE49-F238E27FC236}">
                  <a16:creationId xmlns:a16="http://schemas.microsoft.com/office/drawing/2014/main" id="{F30411AE-8492-FE0E-AFE5-735C3573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145" y="2203053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C794-4F73-564C-3BAA-94B24CE8AEAD}"/>
              </a:ext>
            </a:extLst>
          </p:cNvPr>
          <p:cNvGrpSpPr/>
          <p:nvPr/>
        </p:nvGrpSpPr>
        <p:grpSpPr>
          <a:xfrm>
            <a:off x="1279913" y="3460871"/>
            <a:ext cx="4143436" cy="613616"/>
            <a:chOff x="1566202" y="3572445"/>
            <a:chExt cx="4143436" cy="613616"/>
          </a:xfrm>
        </p:grpSpPr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9A42B0C7-37B5-E158-8258-D0AB99E08366}"/>
                </a:ext>
              </a:extLst>
            </p:cNvPr>
            <p:cNvSpPr txBox="1"/>
            <p:nvPr/>
          </p:nvSpPr>
          <p:spPr>
            <a:xfrm>
              <a:off x="2211887" y="3727621"/>
              <a:ext cx="349775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Edge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Device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기반의 카메라 환경  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  <p:pic>
          <p:nvPicPr>
            <p:cNvPr id="1037" name="Picture 6" descr="라즈베리, pi 아이콘 에 SuperTiny">
              <a:extLst>
                <a:ext uri="{FF2B5EF4-FFF2-40B4-BE49-F238E27FC236}">
                  <a16:creationId xmlns:a16="http://schemas.microsoft.com/office/drawing/2014/main" id="{F50DE86A-EC0B-4F7D-96A1-83CA930ABE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0" t="14556" r="15760" b="8129"/>
            <a:stretch/>
          </p:blipFill>
          <p:spPr bwMode="auto">
            <a:xfrm>
              <a:off x="1566202" y="3572445"/>
              <a:ext cx="540000" cy="61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BF757-D18C-4848-B336-46FDD77D571A}"/>
              </a:ext>
            </a:extLst>
          </p:cNvPr>
          <p:cNvGrpSpPr/>
          <p:nvPr/>
        </p:nvGrpSpPr>
        <p:grpSpPr>
          <a:xfrm>
            <a:off x="1274509" y="4245671"/>
            <a:ext cx="3628091" cy="458534"/>
            <a:chOff x="1463697" y="2859004"/>
            <a:chExt cx="3628091" cy="458534"/>
          </a:xfrm>
        </p:grpSpPr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2217F95-CFF8-89C3-6F23-4CE75FF7CFAC}"/>
                </a:ext>
              </a:extLst>
            </p:cNvPr>
            <p:cNvSpPr txBox="1"/>
            <p:nvPr/>
          </p:nvSpPr>
          <p:spPr>
            <a:xfrm>
              <a:off x="2114786" y="2905447"/>
              <a:ext cx="2977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실시간 알림 시스템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  <p:pic>
          <p:nvPicPr>
            <p:cNvPr id="1038" name="그림 1037" descr="노랑, 오렌지, 디자인이(가) 표시된 사진&#10;&#10;자동 생성된 설명">
              <a:extLst>
                <a:ext uri="{FF2B5EF4-FFF2-40B4-BE49-F238E27FC236}">
                  <a16:creationId xmlns:a16="http://schemas.microsoft.com/office/drawing/2014/main" id="{7D594DF1-79D2-C33F-F581-6D1C96D73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697" y="2859004"/>
              <a:ext cx="540000" cy="458534"/>
            </a:xfrm>
            <a:prstGeom prst="rect">
              <a:avLst/>
            </a:prstGeom>
          </p:spPr>
        </p:pic>
      </p:grp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4FBD5851-EC20-07AA-38C2-841F4B40C683}"/>
              </a:ext>
            </a:extLst>
          </p:cNvPr>
          <p:cNvSpPr/>
          <p:nvPr/>
        </p:nvSpPr>
        <p:spPr>
          <a:xfrm>
            <a:off x="859925" y="5327939"/>
            <a:ext cx="4955177" cy="118018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92B66B8-1212-6997-9EA3-6EEDCCEC4A03}"/>
              </a:ext>
            </a:extLst>
          </p:cNvPr>
          <p:cNvSpPr/>
          <p:nvPr/>
        </p:nvSpPr>
        <p:spPr>
          <a:xfrm>
            <a:off x="2365560" y="5112408"/>
            <a:ext cx="1903370" cy="541745"/>
          </a:xfrm>
          <a:prstGeom prst="roundRect">
            <a:avLst>
              <a:gd name="adj" fmla="val 50000"/>
            </a:avLst>
          </a:prstGeom>
          <a:solidFill>
            <a:srgbClr val="FFEEE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DF8570"/>
                </a:solidFill>
                <a:latin typeface="광양햇살체 Bold" pitchFamily="2" charset="-127"/>
                <a:ea typeface="광양햇살체 Bold" pitchFamily="2" charset="-127"/>
              </a:rPr>
              <a:t>Database</a:t>
            </a:r>
            <a:endParaRPr lang="ko-KR" altLang="en-US" sz="1600" dirty="0">
              <a:solidFill>
                <a:srgbClr val="DF857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F06CDE-7A7F-51C1-234D-13488E2A048B}"/>
              </a:ext>
            </a:extLst>
          </p:cNvPr>
          <p:cNvGrpSpPr/>
          <p:nvPr/>
        </p:nvGrpSpPr>
        <p:grpSpPr>
          <a:xfrm>
            <a:off x="1115918" y="5740766"/>
            <a:ext cx="4732059" cy="556874"/>
            <a:chOff x="1159795" y="5558864"/>
            <a:chExt cx="4732059" cy="556874"/>
          </a:xfrm>
        </p:grpSpPr>
        <p:pic>
          <p:nvPicPr>
            <p:cNvPr id="59" name="Picture 10" descr="PostgreSQL - 위키백과, 우리 모두의 백과사전">
              <a:extLst>
                <a:ext uri="{FF2B5EF4-FFF2-40B4-BE49-F238E27FC236}">
                  <a16:creationId xmlns:a16="http://schemas.microsoft.com/office/drawing/2014/main" id="{E3675ACE-2E93-195F-36D0-08FC14433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9795" y="5558864"/>
              <a:ext cx="540000" cy="55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8431005-4308-8AAD-61F6-452F35DDDE45}"/>
                </a:ext>
              </a:extLst>
            </p:cNvPr>
            <p:cNvSpPr txBox="1"/>
            <p:nvPr/>
          </p:nvSpPr>
          <p:spPr>
            <a:xfrm>
              <a:off x="1803127" y="5638239"/>
              <a:ext cx="40887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관계형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를 통한 유저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아이 데이터 관리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</p:grpSp>
      <p:sp>
        <p:nvSpPr>
          <p:cNvPr id="1043" name="사각형: 둥근 모서리 1042">
            <a:extLst>
              <a:ext uri="{FF2B5EF4-FFF2-40B4-BE49-F238E27FC236}">
                <a16:creationId xmlns:a16="http://schemas.microsoft.com/office/drawing/2014/main" id="{1EB68678-06A7-5D92-088C-C874CF714270}"/>
              </a:ext>
            </a:extLst>
          </p:cNvPr>
          <p:cNvSpPr/>
          <p:nvPr/>
        </p:nvSpPr>
        <p:spPr>
          <a:xfrm>
            <a:off x="6037996" y="1723977"/>
            <a:ext cx="5234580" cy="191019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51DDE66B-C278-4563-E57F-1944AD6FDE35}"/>
              </a:ext>
            </a:extLst>
          </p:cNvPr>
          <p:cNvSpPr/>
          <p:nvPr/>
        </p:nvSpPr>
        <p:spPr>
          <a:xfrm>
            <a:off x="6104865" y="4030383"/>
            <a:ext cx="5167711" cy="1980425"/>
          </a:xfrm>
          <a:prstGeom prst="roundRect">
            <a:avLst>
              <a:gd name="adj" fmla="val 15673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20CFD12-420C-F33B-6E9A-0034FFFD0D1B}"/>
              </a:ext>
            </a:extLst>
          </p:cNvPr>
          <p:cNvSpPr/>
          <p:nvPr/>
        </p:nvSpPr>
        <p:spPr>
          <a:xfrm>
            <a:off x="7694158" y="3846495"/>
            <a:ext cx="1922255" cy="535732"/>
          </a:xfrm>
          <a:prstGeom prst="roundRect">
            <a:avLst>
              <a:gd name="adj" fmla="val 50000"/>
            </a:avLst>
          </a:prstGeom>
          <a:solidFill>
            <a:srgbClr val="FFEEE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DF8570"/>
                </a:solidFill>
                <a:latin typeface="광양햇살체 Bold" pitchFamily="2" charset="-127"/>
                <a:ea typeface="광양햇살체 Bold" pitchFamily="2" charset="-127"/>
              </a:rPr>
              <a:t>AI / DL</a:t>
            </a:r>
            <a:endParaRPr lang="ko-KR" altLang="en-US" sz="1600" dirty="0">
              <a:solidFill>
                <a:srgbClr val="DF857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D820A98-490E-C6DC-1D69-E54B552F6FA5}"/>
              </a:ext>
            </a:extLst>
          </p:cNvPr>
          <p:cNvSpPr/>
          <p:nvPr/>
        </p:nvSpPr>
        <p:spPr>
          <a:xfrm>
            <a:off x="7802655" y="1486918"/>
            <a:ext cx="1903370" cy="541745"/>
          </a:xfrm>
          <a:prstGeom prst="roundRect">
            <a:avLst>
              <a:gd name="adj" fmla="val 50000"/>
            </a:avLst>
          </a:prstGeom>
          <a:solidFill>
            <a:srgbClr val="FFEEE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DF8570"/>
                </a:solidFill>
                <a:latin typeface="광양햇살체 Bold" pitchFamily="2" charset="-127"/>
                <a:ea typeface="광양햇살체 Bold" pitchFamily="2" charset="-127"/>
              </a:rPr>
              <a:t>Frameworks</a:t>
            </a:r>
            <a:endParaRPr lang="ko-KR" altLang="en-US" sz="1600" dirty="0">
              <a:solidFill>
                <a:srgbClr val="DF8570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76D067-1125-39CD-BEDC-EF8EE0C9A699}"/>
              </a:ext>
            </a:extLst>
          </p:cNvPr>
          <p:cNvGrpSpPr/>
          <p:nvPr/>
        </p:nvGrpSpPr>
        <p:grpSpPr>
          <a:xfrm>
            <a:off x="6480735" y="2089185"/>
            <a:ext cx="3767668" cy="540000"/>
            <a:chOff x="6659396" y="2297739"/>
            <a:chExt cx="3767668" cy="540000"/>
          </a:xfrm>
        </p:grpSpPr>
        <p:pic>
          <p:nvPicPr>
            <p:cNvPr id="51" name="Picture 8" descr="Python Django 로 게시판 만들기 _ Django 프로젝트 생성 — 씨앤텍시스템즈 기술블로그">
              <a:extLst>
                <a:ext uri="{FF2B5EF4-FFF2-40B4-BE49-F238E27FC236}">
                  <a16:creationId xmlns:a16="http://schemas.microsoft.com/office/drawing/2014/main" id="{900A6EDC-0B26-9B1F-F636-D4E20DEF6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396" y="2297739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40D6430-1259-8F5D-6E9B-8013C4A6961C}"/>
                </a:ext>
              </a:extLst>
            </p:cNvPr>
            <p:cNvSpPr txBox="1"/>
            <p:nvPr/>
          </p:nvSpPr>
          <p:spPr>
            <a:xfrm>
              <a:off x="7450062" y="2428142"/>
              <a:ext cx="2977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RESTful API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구축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C6BAF0-B182-65B2-C678-C7DC802FD8EE}"/>
              </a:ext>
            </a:extLst>
          </p:cNvPr>
          <p:cNvGrpSpPr/>
          <p:nvPr/>
        </p:nvGrpSpPr>
        <p:grpSpPr>
          <a:xfrm>
            <a:off x="6480735" y="2736537"/>
            <a:ext cx="3767668" cy="540000"/>
            <a:chOff x="6659396" y="3327827"/>
            <a:chExt cx="3767668" cy="540000"/>
          </a:xfrm>
        </p:grpSpPr>
        <p:pic>
          <p:nvPicPr>
            <p:cNvPr id="52" name="Picture 12" descr="Flutter, 왜 선택하지 못했나">
              <a:extLst>
                <a:ext uri="{FF2B5EF4-FFF2-40B4-BE49-F238E27FC236}">
                  <a16:creationId xmlns:a16="http://schemas.microsoft.com/office/drawing/2014/main" id="{E2D24134-35E4-0526-C33E-F35CB029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9396" y="332782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DEE4E05-2D12-A057-9435-4B506033C5CB}"/>
                </a:ext>
              </a:extLst>
            </p:cNvPr>
            <p:cNvSpPr txBox="1"/>
            <p:nvPr/>
          </p:nvSpPr>
          <p:spPr>
            <a:xfrm>
              <a:off x="7450062" y="3432802"/>
              <a:ext cx="2977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Cross-Platform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광양햇살체 Bold" pitchFamily="2" charset="-127"/>
                  <a:ea typeface="광양햇살체 Bold" pitchFamily="2" charset="-127"/>
                </a:rPr>
                <a:t>앱 개발</a:t>
              </a:r>
              <a:endParaRPr lang="ko-KR" altLang="en-US" sz="1600" dirty="0">
                <a:latin typeface="광양햇살체 Bold" pitchFamily="2" charset="-127"/>
                <a:ea typeface="광양햇살체 Bold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1FDDC7-A569-89C6-81A9-3B78E8A0977F}"/>
              </a:ext>
            </a:extLst>
          </p:cNvPr>
          <p:cNvSpPr txBox="1"/>
          <p:nvPr/>
        </p:nvSpPr>
        <p:spPr>
          <a:xfrm>
            <a:off x="7271401" y="4581099"/>
            <a:ext cx="297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딥러닝 프레임워크</a:t>
            </a:r>
            <a:endParaRPr lang="ko-KR" altLang="en-US" sz="1600" dirty="0"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BC23A-5FF5-AF01-88F7-95AEBC4CAA9F}"/>
              </a:ext>
            </a:extLst>
          </p:cNvPr>
          <p:cNvSpPr txBox="1"/>
          <p:nvPr/>
        </p:nvSpPr>
        <p:spPr>
          <a:xfrm>
            <a:off x="7271401" y="5223082"/>
            <a:ext cx="297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포즈 추정 딥러닝 모델</a:t>
            </a:r>
            <a:endParaRPr lang="ko-KR" altLang="en-US" sz="1600" dirty="0">
              <a:latin typeface="광양햇살체 Bold" pitchFamily="2" charset="-127"/>
              <a:ea typeface="광양햇살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80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9FFC82-ED15-C435-3D35-1060CC253F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FB7A62-61E0-AA79-496A-5C32DB237F66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알림 송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/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수신 프로세스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028" name="그림 1027" descr="노랑, 오렌지, 디자인이(가) 표시된 사진&#10;&#10;자동 생성된 설명">
            <a:extLst>
              <a:ext uri="{FF2B5EF4-FFF2-40B4-BE49-F238E27FC236}">
                <a16:creationId xmlns:a16="http://schemas.microsoft.com/office/drawing/2014/main" id="{0755BBB0-15B8-B014-4678-440BE1C74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63" y="2939418"/>
            <a:ext cx="1025115" cy="870463"/>
          </a:xfrm>
          <a:prstGeom prst="rect">
            <a:avLst/>
          </a:prstGeom>
        </p:spPr>
      </p:pic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834B027E-DD00-F796-6B50-804627641119}"/>
              </a:ext>
            </a:extLst>
          </p:cNvPr>
          <p:cNvSpPr/>
          <p:nvPr/>
        </p:nvSpPr>
        <p:spPr>
          <a:xfrm>
            <a:off x="1291596" y="2620180"/>
            <a:ext cx="6308389" cy="226718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1B4AAC7-9B04-A1C0-A56F-2524F9177918}"/>
              </a:ext>
            </a:extLst>
          </p:cNvPr>
          <p:cNvSpPr/>
          <p:nvPr/>
        </p:nvSpPr>
        <p:spPr>
          <a:xfrm>
            <a:off x="970600" y="2396936"/>
            <a:ext cx="1395537" cy="541745"/>
          </a:xfrm>
          <a:prstGeom prst="roundRect">
            <a:avLst>
              <a:gd name="adj" fmla="val 50000"/>
            </a:avLst>
          </a:prstGeom>
          <a:solidFill>
            <a:srgbClr val="FFEEE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DF8570"/>
                </a:solidFill>
                <a:latin typeface="둘기마요_고딕" pitchFamily="2" charset="-127"/>
                <a:ea typeface="둘기마요_고딕" pitchFamily="2" charset="-127"/>
              </a:rPr>
              <a:t>FCM</a:t>
            </a:r>
            <a:endParaRPr lang="ko-KR" altLang="en-US" sz="2000" dirty="0">
              <a:solidFill>
                <a:srgbClr val="DF8570"/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14233D-99D2-6BEE-60C3-CCDE603868A7}"/>
              </a:ext>
            </a:extLst>
          </p:cNvPr>
          <p:cNvSpPr txBox="1"/>
          <p:nvPr/>
        </p:nvSpPr>
        <p:spPr>
          <a:xfrm>
            <a:off x="1534396" y="3893092"/>
            <a:ext cx="29470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광양감동체" pitchFamily="2" charset="-127"/>
                <a:ea typeface="광양감동체" pitchFamily="2" charset="-127"/>
              </a:rPr>
              <a:t>FCM</a:t>
            </a:r>
          </a:p>
          <a:p>
            <a:pPr algn="ctr"/>
            <a:r>
              <a:rPr lang="en-US" altLang="ko-KR" sz="1500" dirty="0">
                <a:latin typeface="광양감동체" pitchFamily="2" charset="-127"/>
                <a:ea typeface="광양감동체" pitchFamily="2" charset="-127"/>
              </a:rPr>
              <a:t>(Firebase Cloud Messaging)</a:t>
            </a:r>
            <a:endParaRPr lang="ko-KR" altLang="en-US" sz="1500" dirty="0">
              <a:latin typeface="광양감동체" pitchFamily="2" charset="-127"/>
              <a:ea typeface="광양감동체" pitchFamily="2" charset="-127"/>
            </a:endParaRPr>
          </a:p>
        </p:txBody>
      </p:sp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42504806-A6C2-D1C8-898C-20901AAA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500" y="2938681"/>
            <a:ext cx="871200" cy="8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63F7C-DB82-E17E-5072-75B1090348C5}"/>
              </a:ext>
            </a:extLst>
          </p:cNvPr>
          <p:cNvSpPr txBox="1"/>
          <p:nvPr/>
        </p:nvSpPr>
        <p:spPr>
          <a:xfrm>
            <a:off x="4724243" y="3893092"/>
            <a:ext cx="23312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광양햇살체 Bold" pitchFamily="2" charset="-127"/>
                <a:ea typeface="광양햇살체 Bold" pitchFamily="2" charset="-127"/>
              </a:rPr>
              <a:t>비정상 자세 탐지 시</a:t>
            </a:r>
            <a:endParaRPr lang="en-US" altLang="ko-KR" sz="1500" dirty="0">
              <a:latin typeface="광양햇살체 Bold" pitchFamily="2" charset="-127"/>
              <a:ea typeface="광양햇살체 Bold" pitchFamily="2" charset="-127"/>
            </a:endParaRPr>
          </a:p>
          <a:p>
            <a:pPr algn="ctr"/>
            <a:r>
              <a:rPr lang="en-US" altLang="ko-KR" sz="1500" dirty="0">
                <a:latin typeface="광양햇살체 Bold" pitchFamily="2" charset="-127"/>
                <a:ea typeface="광양햇살체 Bold" pitchFamily="2" charset="-127"/>
              </a:rPr>
              <a:t>Python</a:t>
            </a:r>
            <a:r>
              <a:rPr lang="ko-KR" altLang="en-US" sz="1500" dirty="0">
                <a:latin typeface="광양햇살체 Bold" pitchFamily="2" charset="-127"/>
                <a:ea typeface="광양햇살체 Bold" pitchFamily="2" charset="-127"/>
              </a:rPr>
              <a:t> </a:t>
            </a:r>
            <a:r>
              <a:rPr lang="en-US" altLang="ko-KR" sz="1500" dirty="0">
                <a:latin typeface="광양햇살체 Bold" pitchFamily="2" charset="-127"/>
                <a:ea typeface="광양햇살체 Bold" pitchFamily="2" charset="-127"/>
              </a:rPr>
              <a:t>FCM API</a:t>
            </a:r>
            <a:r>
              <a:rPr lang="ko-KR" altLang="en-US" sz="1500" dirty="0">
                <a:latin typeface="광양햇살체 Bold" pitchFamily="2" charset="-127"/>
                <a:ea typeface="광양햇살체 Bold" pitchFamily="2" charset="-127"/>
              </a:rPr>
              <a:t>를 통해</a:t>
            </a:r>
            <a:r>
              <a:rPr lang="en-US" altLang="ko-KR" sz="1500" dirty="0">
                <a:latin typeface="광양햇살체 Bold" pitchFamily="2" charset="-127"/>
                <a:ea typeface="광양햇살체 Bold" pitchFamily="2" charset="-127"/>
              </a:rPr>
              <a:t> </a:t>
            </a:r>
            <a:r>
              <a:rPr lang="ko-KR" altLang="en-US" sz="1500" dirty="0">
                <a:latin typeface="광양햇살체 Bold" pitchFamily="2" charset="-127"/>
                <a:ea typeface="광양햇살체 Bold" pitchFamily="2" charset="-127"/>
              </a:rPr>
              <a:t>알림 송신</a:t>
            </a:r>
            <a:endParaRPr lang="en-US" altLang="ko-KR" sz="1500" dirty="0">
              <a:latin typeface="광양햇살체 Bold" pitchFamily="2" charset="-127"/>
              <a:ea typeface="광양햇살체 Bold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84894D5-1034-9170-0CB1-0717EB388CAC}"/>
              </a:ext>
            </a:extLst>
          </p:cNvPr>
          <p:cNvCxnSpPr>
            <a:cxnSpLocks/>
          </p:cNvCxnSpPr>
          <p:nvPr/>
        </p:nvCxnSpPr>
        <p:spPr>
          <a:xfrm>
            <a:off x="7987267" y="3828812"/>
            <a:ext cx="661433" cy="0"/>
          </a:xfrm>
          <a:prstGeom prst="straightConnector1">
            <a:avLst/>
          </a:prstGeom>
          <a:ln w="57150">
            <a:solidFill>
              <a:srgbClr val="FF78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B3696D-7B59-3DC9-A4C6-9F6E0F74EA60}"/>
              </a:ext>
            </a:extLst>
          </p:cNvPr>
          <p:cNvSpPr txBox="1"/>
          <p:nvPr/>
        </p:nvSpPr>
        <p:spPr>
          <a:xfrm>
            <a:off x="9398388" y="5665952"/>
            <a:ext cx="1248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Client</a:t>
            </a:r>
          </a:p>
          <a:p>
            <a:pPr algn="ctr"/>
            <a:r>
              <a:rPr lang="en-US" altLang="ko-KR" sz="1300" dirty="0">
                <a:latin typeface="둘기마요_고딕" pitchFamily="2" charset="-127"/>
                <a:ea typeface="둘기마요_고딕" pitchFamily="2" charset="-127"/>
              </a:rPr>
              <a:t>(Mobile App)</a:t>
            </a:r>
            <a:endParaRPr lang="ko-KR" altLang="en-US" sz="13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4FFBE4-9539-BE91-9A9A-57BF6529BF52}"/>
              </a:ext>
            </a:extLst>
          </p:cNvPr>
          <p:cNvGrpSpPr/>
          <p:nvPr/>
        </p:nvGrpSpPr>
        <p:grpSpPr>
          <a:xfrm>
            <a:off x="9174275" y="1873805"/>
            <a:ext cx="1696803" cy="3639747"/>
            <a:chOff x="9079107" y="1406303"/>
            <a:chExt cx="1509747" cy="32385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7C7C6E-71EC-EEB9-43E6-042A5D1F5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9107" y="1406303"/>
              <a:ext cx="1509747" cy="3238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482675-9878-A40E-34C5-7D00B6F1F782}"/>
                </a:ext>
              </a:extLst>
            </p:cNvPr>
            <p:cNvSpPr/>
            <p:nvPr/>
          </p:nvSpPr>
          <p:spPr>
            <a:xfrm>
              <a:off x="9084284" y="2482850"/>
              <a:ext cx="1504570" cy="228600"/>
            </a:xfrm>
            <a:prstGeom prst="rect">
              <a:avLst/>
            </a:prstGeom>
            <a:solidFill>
              <a:srgbClr val="D8E1E8"/>
            </a:solidFill>
            <a:ln>
              <a:solidFill>
                <a:srgbClr val="DAE1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12" descr="Flutter, 왜 선택하지 못했나">
            <a:extLst>
              <a:ext uri="{FF2B5EF4-FFF2-40B4-BE49-F238E27FC236}">
                <a16:creationId xmlns:a16="http://schemas.microsoft.com/office/drawing/2014/main" id="{0ED8693C-4E5F-6174-2B95-A981F083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378" y="1080985"/>
            <a:ext cx="710089" cy="7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DC8ED8-F49F-6C0A-079E-DDA9890BE29A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26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C14ED4D-198E-5329-3FF2-415363C0A904}"/>
              </a:ext>
            </a:extLst>
          </p:cNvPr>
          <p:cNvCxnSpPr/>
          <p:nvPr/>
        </p:nvCxnSpPr>
        <p:spPr>
          <a:xfrm>
            <a:off x="284442" y="3875013"/>
            <a:ext cx="11658600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9FFC82-ED15-C435-3D35-1060CC253F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23753CA-99DB-FC73-C838-9753A19965B6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1C9075-49F1-8D74-2106-81EB470792A1}"/>
              </a:ext>
            </a:extLst>
          </p:cNvPr>
          <p:cNvSpPr txBox="1"/>
          <p:nvPr/>
        </p:nvSpPr>
        <p:spPr>
          <a:xfrm>
            <a:off x="8395791" y="5882622"/>
            <a:ext cx="124857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둘기마요_고딕" pitchFamily="2" charset="-127"/>
                <a:ea typeface="둘기마요_고딕" pitchFamily="2" charset="-127"/>
              </a:rPr>
              <a:t>Client</a:t>
            </a:r>
          </a:p>
          <a:p>
            <a:pPr algn="ctr"/>
            <a:r>
              <a:rPr lang="en-US" altLang="ko-KR" sz="1300" dirty="0">
                <a:latin typeface="둘기마요_고딕" pitchFamily="2" charset="-127"/>
                <a:ea typeface="둘기마요_고딕" pitchFamily="2" charset="-127"/>
              </a:rPr>
              <a:t>(Mobile App)</a:t>
            </a:r>
            <a:endParaRPr lang="ko-KR" altLang="en-US" sz="13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6DC625-F0F0-F226-9B71-2E895C211F17}"/>
              </a:ext>
            </a:extLst>
          </p:cNvPr>
          <p:cNvGrpSpPr/>
          <p:nvPr/>
        </p:nvGrpSpPr>
        <p:grpSpPr>
          <a:xfrm>
            <a:off x="8277556" y="2137890"/>
            <a:ext cx="1248574" cy="1401500"/>
            <a:chOff x="1542699" y="2887630"/>
            <a:chExt cx="1248574" cy="1401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FAE6F1-3227-F7D7-25CC-E7E37C134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262" y="2887630"/>
              <a:ext cx="1100212" cy="11002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7339BD-4CB1-F788-BF80-14625715D9ED}"/>
                </a:ext>
              </a:extLst>
            </p:cNvPr>
            <p:cNvSpPr txBox="1"/>
            <p:nvPr/>
          </p:nvSpPr>
          <p:spPr>
            <a:xfrm>
              <a:off x="1542699" y="3965965"/>
              <a:ext cx="124857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둘기마요_고딕" pitchFamily="2" charset="-127"/>
                  <a:ea typeface="둘기마요_고딕" pitchFamily="2" charset="-127"/>
                </a:rPr>
                <a:t>API Docker</a:t>
              </a:r>
              <a:endParaRPr lang="ko-KR" altLang="en-US" sz="15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A03A28-BA9F-519A-6451-A639E458FBF9}"/>
              </a:ext>
            </a:extLst>
          </p:cNvPr>
          <p:cNvGrpSpPr/>
          <p:nvPr/>
        </p:nvGrpSpPr>
        <p:grpSpPr>
          <a:xfrm>
            <a:off x="5436379" y="2147239"/>
            <a:ext cx="1248574" cy="1407029"/>
            <a:chOff x="3223960" y="2887630"/>
            <a:chExt cx="1248574" cy="1407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0AD2A0-F05A-ED96-F597-D40E47C4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149" y="2887630"/>
              <a:ext cx="1100212" cy="11002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71EB4D-CBC2-2EE8-4CAE-C4EECBAE7710}"/>
                </a:ext>
              </a:extLst>
            </p:cNvPr>
            <p:cNvSpPr txBox="1"/>
            <p:nvPr/>
          </p:nvSpPr>
          <p:spPr>
            <a:xfrm>
              <a:off x="3223960" y="3971494"/>
              <a:ext cx="124857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둘기마요_고딕" pitchFamily="2" charset="-127"/>
                  <a:ea typeface="둘기마요_고딕" pitchFamily="2" charset="-127"/>
                </a:rPr>
                <a:t>DB Docker</a:t>
              </a:r>
              <a:endParaRPr lang="ko-KR" altLang="en-US" sz="15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59C947-15CB-2B72-A40E-B9C76FD6109F}"/>
              </a:ext>
            </a:extLst>
          </p:cNvPr>
          <p:cNvSpPr/>
          <p:nvPr/>
        </p:nvSpPr>
        <p:spPr>
          <a:xfrm>
            <a:off x="2298221" y="1785125"/>
            <a:ext cx="8166099" cy="2010660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EE2366-74EE-16F7-A33E-1BF00A39B9F1}"/>
              </a:ext>
            </a:extLst>
          </p:cNvPr>
          <p:cNvSpPr txBox="1"/>
          <p:nvPr/>
        </p:nvSpPr>
        <p:spPr>
          <a:xfrm>
            <a:off x="6867050" y="3937641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JSON Data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2F526-5F42-41E2-B5CF-4BAA5CD49066}"/>
              </a:ext>
            </a:extLst>
          </p:cNvPr>
          <p:cNvSpPr txBox="1"/>
          <p:nvPr/>
        </p:nvSpPr>
        <p:spPr>
          <a:xfrm>
            <a:off x="6321422" y="2364323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CRUD Querying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0709BF-8254-7B42-8F43-F398A5F7D1DF}"/>
              </a:ext>
            </a:extLst>
          </p:cNvPr>
          <p:cNvSpPr txBox="1"/>
          <p:nvPr/>
        </p:nvSpPr>
        <p:spPr>
          <a:xfrm>
            <a:off x="6353441" y="3151971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Data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494BFE-2567-D3FD-56E2-D7FB2A478554}"/>
              </a:ext>
            </a:extLst>
          </p:cNvPr>
          <p:cNvSpPr txBox="1"/>
          <p:nvPr/>
        </p:nvSpPr>
        <p:spPr>
          <a:xfrm>
            <a:off x="9406580" y="2442652"/>
            <a:ext cx="2453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User Authentication</a:t>
            </a:r>
          </a:p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by JWT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56384-F8E5-039E-8EB4-997FB0AD19C3}"/>
              </a:ext>
            </a:extLst>
          </p:cNvPr>
          <p:cNvSpPr txBox="1"/>
          <p:nvPr/>
        </p:nvSpPr>
        <p:spPr>
          <a:xfrm>
            <a:off x="8911839" y="1448415"/>
            <a:ext cx="17313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둘기마요_고딕" pitchFamily="2" charset="-127"/>
                <a:ea typeface="둘기마요_고딕" pitchFamily="2" charset="-127"/>
              </a:rPr>
              <a:t>Cloud Instance</a:t>
            </a:r>
            <a:endParaRPr lang="ko-KR" altLang="en-US" sz="1500" dirty="0"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EB0C396-7F06-667C-C3E8-4019ABFE40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64" y="1149661"/>
            <a:ext cx="655010" cy="6550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2D55C8-E658-F935-AE42-76EDEADE32E8}"/>
              </a:ext>
            </a:extLst>
          </p:cNvPr>
          <p:cNvSpPr txBox="1"/>
          <p:nvPr/>
        </p:nvSpPr>
        <p:spPr>
          <a:xfrm>
            <a:off x="740716" y="3461074"/>
            <a:ext cx="14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Server Level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4C0EF0-B9EB-1B2E-EE1B-5E5DCB468179}"/>
              </a:ext>
            </a:extLst>
          </p:cNvPr>
          <p:cNvSpPr txBox="1"/>
          <p:nvPr/>
        </p:nvSpPr>
        <p:spPr>
          <a:xfrm>
            <a:off x="835549" y="3905000"/>
            <a:ext cx="12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User Level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0405A4-F871-AD73-4ED7-C00693EEBA5D}"/>
              </a:ext>
            </a:extLst>
          </p:cNvPr>
          <p:cNvSpPr txBox="1"/>
          <p:nvPr/>
        </p:nvSpPr>
        <p:spPr>
          <a:xfrm>
            <a:off x="8842834" y="3882082"/>
            <a:ext cx="2453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Request by URL (GET/POST/…)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82C9729-C63F-5EEE-AE54-8265135073F1}"/>
              </a:ext>
            </a:extLst>
          </p:cNvPr>
          <p:cNvGrpSpPr/>
          <p:nvPr/>
        </p:nvGrpSpPr>
        <p:grpSpPr>
          <a:xfrm>
            <a:off x="2361892" y="4525348"/>
            <a:ext cx="2017332" cy="1945897"/>
            <a:chOff x="1070985" y="4504211"/>
            <a:chExt cx="2017332" cy="1945897"/>
          </a:xfrm>
        </p:grpSpPr>
        <p:pic>
          <p:nvPicPr>
            <p:cNvPr id="1026" name="Picture 2" descr="웹캠">
              <a:extLst>
                <a:ext uri="{FF2B5EF4-FFF2-40B4-BE49-F238E27FC236}">
                  <a16:creationId xmlns:a16="http://schemas.microsoft.com/office/drawing/2014/main" id="{E86FB222-D4A1-8D37-4134-581D19E09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625" y="4504211"/>
              <a:ext cx="1262053" cy="126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A05EDE-C2AA-C051-FAFF-38D44B7F8F7E}"/>
                </a:ext>
              </a:extLst>
            </p:cNvPr>
            <p:cNvSpPr txBox="1"/>
            <p:nvPr/>
          </p:nvSpPr>
          <p:spPr>
            <a:xfrm>
              <a:off x="1070985" y="5880721"/>
              <a:ext cx="2017332" cy="569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둘기마요_고딕" pitchFamily="2" charset="-127"/>
                  <a:ea typeface="둘기마요_고딕" pitchFamily="2" charset="-127"/>
                </a:rPr>
                <a:t>IoT CAM</a:t>
              </a:r>
            </a:p>
            <a:p>
              <a:pPr algn="ctr"/>
              <a:r>
                <a:rPr lang="en-US" altLang="ko-KR" sz="1300" dirty="0">
                  <a:latin typeface="둘기마요_고딕" pitchFamily="2" charset="-127"/>
                  <a:ea typeface="둘기마요_고딕" pitchFamily="2" charset="-127"/>
                </a:rPr>
                <a:t>(Raspberry Pi)</a:t>
              </a:r>
              <a:endParaRPr lang="ko-KR" altLang="en-US" sz="13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43D957-90B9-4398-DF36-91F2CEADD373}"/>
              </a:ext>
            </a:extLst>
          </p:cNvPr>
          <p:cNvGrpSpPr/>
          <p:nvPr/>
        </p:nvGrpSpPr>
        <p:grpSpPr>
          <a:xfrm>
            <a:off x="2651385" y="2147239"/>
            <a:ext cx="1269279" cy="1407029"/>
            <a:chOff x="3198082" y="2887630"/>
            <a:chExt cx="1269279" cy="140702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7FF664F-57D1-3497-4083-F52C20B3F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149" y="2887630"/>
              <a:ext cx="1100212" cy="110021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103BDA-2357-9373-9AC8-697ADCFE22D3}"/>
                </a:ext>
              </a:extLst>
            </p:cNvPr>
            <p:cNvSpPr txBox="1"/>
            <p:nvPr/>
          </p:nvSpPr>
          <p:spPr>
            <a:xfrm>
              <a:off x="3198082" y="3971494"/>
              <a:ext cx="1248574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latin typeface="둘기마요_고딕" pitchFamily="2" charset="-127"/>
                  <a:ea typeface="둘기마요_고딕" pitchFamily="2" charset="-127"/>
                </a:rPr>
                <a:t>GPU Docker</a:t>
              </a:r>
              <a:endParaRPr lang="ko-KR" altLang="en-US" sz="1500" dirty="0">
                <a:latin typeface="둘기마요_고딕" pitchFamily="2" charset="-127"/>
                <a:ea typeface="둘기마요_고딕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DA85FF-E98D-1AA1-9899-4C81F054683D}"/>
              </a:ext>
            </a:extLst>
          </p:cNvPr>
          <p:cNvSpPr txBox="1"/>
          <p:nvPr/>
        </p:nvSpPr>
        <p:spPr>
          <a:xfrm>
            <a:off x="3495978" y="2902331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Analyzed Data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EA82ED-A07D-A4B7-4B9D-0695499756DC}"/>
              </a:ext>
            </a:extLst>
          </p:cNvPr>
          <p:cNvSpPr txBox="1"/>
          <p:nvPr/>
        </p:nvSpPr>
        <p:spPr>
          <a:xfrm>
            <a:off x="1711327" y="3980295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Video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63725-0E57-41DC-45C4-FBF883F22EE6}"/>
              </a:ext>
            </a:extLst>
          </p:cNvPr>
          <p:cNvSpPr txBox="1"/>
          <p:nvPr/>
        </p:nvSpPr>
        <p:spPr>
          <a:xfrm rot="1060415">
            <a:off x="4762207" y="4246589"/>
            <a:ext cx="2453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Streaming / Alert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02E554-7B78-1EB3-DFA9-AAD84DA0EA79}"/>
              </a:ext>
            </a:extLst>
          </p:cNvPr>
          <p:cNvSpPr txBox="1"/>
          <p:nvPr/>
        </p:nvSpPr>
        <p:spPr>
          <a:xfrm>
            <a:off x="737152" y="2442652"/>
            <a:ext cx="1204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Pose </a:t>
            </a:r>
          </a:p>
          <a:p>
            <a:pPr algn="ctr"/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Estimation</a:t>
            </a:r>
            <a:endParaRPr lang="ko-KR" altLang="en-US" sz="1600" dirty="0"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D014AF9-9BE6-11B0-98B9-BC9E41088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37" y="4387383"/>
            <a:ext cx="487684" cy="48768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D2BD29-28B3-6C5C-5222-CB886536BD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12" y="4495847"/>
            <a:ext cx="1262054" cy="1262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FB7A62-61E0-AA79-496A-5C32DB237F66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시스템 구조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6559CC-C15B-C40C-0671-F88CE4E42785}"/>
              </a:ext>
            </a:extLst>
          </p:cNvPr>
          <p:cNvSpPr/>
          <p:nvPr/>
        </p:nvSpPr>
        <p:spPr>
          <a:xfrm>
            <a:off x="720104" y="1034777"/>
            <a:ext cx="2808000" cy="5529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600" b="1" dirty="0">
                <a:solidFill>
                  <a:srgbClr val="FF7876"/>
                </a:solidFill>
                <a:latin typeface="둘기마요_고딕" pitchFamily="2" charset="-127"/>
                <a:ea typeface="둘기마요_고딕" pitchFamily="2" charset="-127"/>
              </a:rPr>
              <a:t>Process Flow Diagram</a:t>
            </a:r>
          </a:p>
        </p:txBody>
      </p:sp>
      <p:pic>
        <p:nvPicPr>
          <p:cNvPr id="6" name="그림 5" descr="노랑, 오렌지, 디자인이(가) 표시된 사진&#10;&#10;자동 생성된 설명">
            <a:extLst>
              <a:ext uri="{FF2B5EF4-FFF2-40B4-BE49-F238E27FC236}">
                <a16:creationId xmlns:a16="http://schemas.microsoft.com/office/drawing/2014/main" id="{98E7DA87-518E-4D11-7F1A-7574A7722D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91" y="4671366"/>
            <a:ext cx="326212" cy="276999"/>
          </a:xfrm>
          <a:prstGeom prst="rect">
            <a:avLst/>
          </a:prstGeom>
        </p:spPr>
      </p:pic>
      <p:pic>
        <p:nvPicPr>
          <p:cNvPr id="10" name="Picture 8" descr="Python Django 로 게시판 만들기 _ Django 프로젝트 생성 — 씨앤텍시스템즈 기술블로그">
            <a:extLst>
              <a:ext uri="{FF2B5EF4-FFF2-40B4-BE49-F238E27FC236}">
                <a16:creationId xmlns:a16="http://schemas.microsoft.com/office/drawing/2014/main" id="{4AF04EBC-2D45-A742-61EC-F69BFBD30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068" y="4415866"/>
            <a:ext cx="288072" cy="28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Flutter, 왜 선택하지 못했나">
            <a:extLst>
              <a:ext uri="{FF2B5EF4-FFF2-40B4-BE49-F238E27FC236}">
                <a16:creationId xmlns:a16="http://schemas.microsoft.com/office/drawing/2014/main" id="{3A0ABA31-D211-02FC-1EE7-27F01E32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857" y="4680112"/>
            <a:ext cx="300695" cy="3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3F55B0-BB43-215C-00D4-E90C6A630646}"/>
              </a:ext>
            </a:extLst>
          </p:cNvPr>
          <p:cNvCxnSpPr>
            <a:cxnSpLocks/>
          </p:cNvCxnSpPr>
          <p:nvPr/>
        </p:nvCxnSpPr>
        <p:spPr>
          <a:xfrm>
            <a:off x="7028687" y="3057357"/>
            <a:ext cx="110341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E063F8-296F-9D8B-6A2D-1C0E2E47058D}"/>
              </a:ext>
            </a:extLst>
          </p:cNvPr>
          <p:cNvCxnSpPr>
            <a:cxnSpLocks/>
          </p:cNvCxnSpPr>
          <p:nvPr/>
        </p:nvCxnSpPr>
        <p:spPr>
          <a:xfrm flipH="1">
            <a:off x="6990587" y="2790061"/>
            <a:ext cx="110341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59E188-8A79-F6ED-60EC-EDC6882F73E4}"/>
              </a:ext>
            </a:extLst>
          </p:cNvPr>
          <p:cNvCxnSpPr>
            <a:cxnSpLocks/>
          </p:cNvCxnSpPr>
          <p:nvPr/>
        </p:nvCxnSpPr>
        <p:spPr>
          <a:xfrm flipV="1">
            <a:off x="9146999" y="3595000"/>
            <a:ext cx="0" cy="76817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325B1-2A5B-8B65-526D-158A8FC4E9DB}"/>
              </a:ext>
            </a:extLst>
          </p:cNvPr>
          <p:cNvCxnSpPr>
            <a:cxnSpLocks/>
          </p:cNvCxnSpPr>
          <p:nvPr/>
        </p:nvCxnSpPr>
        <p:spPr>
          <a:xfrm>
            <a:off x="8752469" y="3595000"/>
            <a:ext cx="0" cy="7793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CB4017-F459-45ED-E125-0DF95ACC9348}"/>
              </a:ext>
            </a:extLst>
          </p:cNvPr>
          <p:cNvCxnSpPr>
            <a:cxnSpLocks/>
          </p:cNvCxnSpPr>
          <p:nvPr/>
        </p:nvCxnSpPr>
        <p:spPr>
          <a:xfrm flipH="1">
            <a:off x="9464308" y="2790061"/>
            <a:ext cx="50624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E58F955-7E02-2B50-B35C-FBE6478D678D}"/>
              </a:ext>
            </a:extLst>
          </p:cNvPr>
          <p:cNvCxnSpPr>
            <a:cxnSpLocks/>
          </p:cNvCxnSpPr>
          <p:nvPr/>
        </p:nvCxnSpPr>
        <p:spPr>
          <a:xfrm>
            <a:off x="4170437" y="2798770"/>
            <a:ext cx="110341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C7E006-2CF4-D9DE-8EEE-C04E01A1F68D}"/>
              </a:ext>
            </a:extLst>
          </p:cNvPr>
          <p:cNvCxnSpPr>
            <a:cxnSpLocks/>
          </p:cNvCxnSpPr>
          <p:nvPr/>
        </p:nvCxnSpPr>
        <p:spPr>
          <a:xfrm flipV="1">
            <a:off x="3370558" y="3740812"/>
            <a:ext cx="0" cy="662371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0A8FA9F-8620-6C8A-3316-6C909A194F3F}"/>
              </a:ext>
            </a:extLst>
          </p:cNvPr>
          <p:cNvCxnSpPr>
            <a:cxnSpLocks/>
          </p:cNvCxnSpPr>
          <p:nvPr/>
        </p:nvCxnSpPr>
        <p:spPr>
          <a:xfrm>
            <a:off x="4255600" y="3646124"/>
            <a:ext cx="3705396" cy="118433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1FAEC59-A4BD-586F-2BBF-174E1A5AEC1B}"/>
              </a:ext>
            </a:extLst>
          </p:cNvPr>
          <p:cNvCxnSpPr>
            <a:cxnSpLocks/>
          </p:cNvCxnSpPr>
          <p:nvPr/>
        </p:nvCxnSpPr>
        <p:spPr>
          <a:xfrm>
            <a:off x="1931900" y="2790061"/>
            <a:ext cx="73264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6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7690" y="391684"/>
            <a:ext cx="4713765" cy="741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목차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7" y="-556549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4B45E0A-6BF9-A9A0-CAEB-DB989ED2E253}"/>
              </a:ext>
            </a:extLst>
          </p:cNvPr>
          <p:cNvGrpSpPr/>
          <p:nvPr/>
        </p:nvGrpSpPr>
        <p:grpSpPr>
          <a:xfrm>
            <a:off x="1805704" y="1261387"/>
            <a:ext cx="4773264" cy="1301561"/>
            <a:chOff x="859925" y="1214692"/>
            <a:chExt cx="4773264" cy="13015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EF6554-26D5-A137-B0D5-47F0D184EEBF}"/>
                </a:ext>
              </a:extLst>
            </p:cNvPr>
            <p:cNvSpPr/>
            <p:nvPr/>
          </p:nvSpPr>
          <p:spPr>
            <a:xfrm>
              <a:off x="859925" y="1214692"/>
              <a:ext cx="369937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1. </a:t>
              </a:r>
              <a:r>
                <a:rPr lang="ko-KR" altLang="en-US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프로젝트 개요 및 요약</a:t>
              </a:r>
              <a:endParaRPr lang="en-US" altLang="ko-KR" sz="2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26891C-E37B-25D7-3670-7B5D8235450E}"/>
                </a:ext>
              </a:extLst>
            </p:cNvPr>
            <p:cNvSpPr/>
            <p:nvPr/>
          </p:nvSpPr>
          <p:spPr>
            <a:xfrm>
              <a:off x="919424" y="1804520"/>
              <a:ext cx="4713765" cy="71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개발 필요성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개발 목표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E9ACE6D-6E33-C89D-36BE-6B28FD182C91}"/>
              </a:ext>
            </a:extLst>
          </p:cNvPr>
          <p:cNvGrpSpPr/>
          <p:nvPr/>
        </p:nvGrpSpPr>
        <p:grpSpPr>
          <a:xfrm>
            <a:off x="1805704" y="2702723"/>
            <a:ext cx="4713765" cy="1958228"/>
            <a:chOff x="5573690" y="1141595"/>
            <a:chExt cx="4713765" cy="19582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5DD8D8-9091-7C26-AE98-7305145B7777}"/>
                </a:ext>
              </a:extLst>
            </p:cNvPr>
            <p:cNvSpPr/>
            <p:nvPr/>
          </p:nvSpPr>
          <p:spPr>
            <a:xfrm>
              <a:off x="5573690" y="1141595"/>
              <a:ext cx="32147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2. </a:t>
              </a:r>
              <a:r>
                <a:rPr lang="ko-KR" altLang="en-US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프로젝트 관리</a:t>
              </a:r>
              <a:endParaRPr lang="en-US" altLang="ko-KR" sz="2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895FB79-820A-C640-B368-A4B3759C4225}"/>
                </a:ext>
              </a:extLst>
            </p:cNvPr>
            <p:cNvSpPr/>
            <p:nvPr/>
          </p:nvSpPr>
          <p:spPr>
            <a:xfrm>
              <a:off x="5573690" y="1741759"/>
              <a:ext cx="4713765" cy="1358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개발 프로세스</a:t>
              </a: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버전 관리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요구사항 분석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UI / DB / API</a:t>
              </a: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 설계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FBEC5AF-2BE2-7042-F210-A15FC9155F1F}"/>
              </a:ext>
            </a:extLst>
          </p:cNvPr>
          <p:cNvGrpSpPr/>
          <p:nvPr/>
        </p:nvGrpSpPr>
        <p:grpSpPr>
          <a:xfrm>
            <a:off x="6904608" y="1261387"/>
            <a:ext cx="4310454" cy="2271117"/>
            <a:chOff x="5573689" y="3776932"/>
            <a:chExt cx="4713766" cy="22711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D67F9E-19B5-699E-0DE7-2909E9D86219}"/>
                </a:ext>
              </a:extLst>
            </p:cNvPr>
            <p:cNvSpPr/>
            <p:nvPr/>
          </p:nvSpPr>
          <p:spPr>
            <a:xfrm>
              <a:off x="5573689" y="3776932"/>
              <a:ext cx="4045511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4. </a:t>
              </a:r>
              <a:r>
                <a:rPr lang="ko-KR" altLang="en-US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애플리케이션 개발</a:t>
              </a:r>
              <a:endParaRPr lang="en-US" altLang="ko-KR" sz="2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9C272A-DDDC-7AB1-B615-805A5B292E4D}"/>
                </a:ext>
              </a:extLst>
            </p:cNvPr>
            <p:cNvSpPr/>
            <p:nvPr/>
          </p:nvSpPr>
          <p:spPr>
            <a:xfrm>
              <a:off x="5573690" y="4366820"/>
              <a:ext cx="4713765" cy="1681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시스템 구성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알림 송</a:t>
              </a:r>
              <a:r>
                <a:rPr lang="en-US" altLang="ko-KR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/</a:t>
              </a: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수신 프로세스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시스템 구조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앱 주요 기능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시연 영상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70F1274-540D-1A16-6E4C-AF28336B72AA}"/>
              </a:ext>
            </a:extLst>
          </p:cNvPr>
          <p:cNvGrpSpPr/>
          <p:nvPr/>
        </p:nvGrpSpPr>
        <p:grpSpPr>
          <a:xfrm>
            <a:off x="6939444" y="3846664"/>
            <a:ext cx="4333133" cy="1958228"/>
            <a:chOff x="859925" y="4504054"/>
            <a:chExt cx="8100634" cy="195822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C902E42-B882-9C33-AE8B-0AF5B6255034}"/>
                </a:ext>
              </a:extLst>
            </p:cNvPr>
            <p:cNvSpPr/>
            <p:nvPr/>
          </p:nvSpPr>
          <p:spPr>
            <a:xfrm>
              <a:off x="859925" y="4504054"/>
              <a:ext cx="810063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5. </a:t>
              </a:r>
              <a:r>
                <a:rPr lang="ko-KR" altLang="en-US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결론 및 향후 계획</a:t>
              </a:r>
              <a:endParaRPr lang="en-US" altLang="ko-KR" sz="2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726A407-CC0F-156C-F15D-B48BFC8CFA50}"/>
                </a:ext>
              </a:extLst>
            </p:cNvPr>
            <p:cNvSpPr/>
            <p:nvPr/>
          </p:nvSpPr>
          <p:spPr>
            <a:xfrm>
              <a:off x="859925" y="5104218"/>
              <a:ext cx="4713765" cy="1358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최종 산출물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성과 현황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향후 계획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팀원 역할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DF650D-9297-9187-DE35-BCC9D70FCAA6}"/>
              </a:ext>
            </a:extLst>
          </p:cNvPr>
          <p:cNvGrpSpPr/>
          <p:nvPr/>
        </p:nvGrpSpPr>
        <p:grpSpPr>
          <a:xfrm>
            <a:off x="1805704" y="4813835"/>
            <a:ext cx="4713765" cy="1635063"/>
            <a:chOff x="5573690" y="1141595"/>
            <a:chExt cx="4713765" cy="163506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5ACBA3-36E2-9895-5BDC-FCFE8623EB28}"/>
                </a:ext>
              </a:extLst>
            </p:cNvPr>
            <p:cNvSpPr/>
            <p:nvPr/>
          </p:nvSpPr>
          <p:spPr>
            <a:xfrm>
              <a:off x="5573690" y="1141595"/>
              <a:ext cx="32147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3. </a:t>
              </a:r>
              <a:r>
                <a:rPr lang="ko-KR" altLang="en-US" sz="2400" b="1" kern="0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주요 기술</a:t>
              </a:r>
              <a:endParaRPr lang="en-US" altLang="ko-KR" sz="2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E54878-5426-4869-82E0-C7BFA4969407}"/>
                </a:ext>
              </a:extLst>
            </p:cNvPr>
            <p:cNvSpPr/>
            <p:nvPr/>
          </p:nvSpPr>
          <p:spPr>
            <a:xfrm>
              <a:off x="5573690" y="1741759"/>
              <a:ext cx="4713765" cy="103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라즈베리 파이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포즈 추정 딥러닝 모델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endParaRPr>
            </a:p>
            <a:p>
              <a:pPr marL="285750" indent="-285750" latinLnBrk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Bold" pitchFamily="2" charset="-127"/>
                  <a:ea typeface="광양햇살체 Bold" pitchFamily="2" charset="-127"/>
                  <a:cs typeface="카페24 써라운드" pitchFamily="2" charset="-127"/>
                </a:rPr>
                <a:t>위험 수면 자세 탐지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98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CAF14C6-3F3B-0D52-72D6-A25B2E88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060" y="1646485"/>
            <a:ext cx="1800000" cy="3901396"/>
          </a:xfrm>
          <a:prstGeom prst="roundRect">
            <a:avLst>
              <a:gd name="adj" fmla="val 141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477DA2-E2D9-FA77-DC75-7CCB36DC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372" y="1646485"/>
            <a:ext cx="1800000" cy="39013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C5B9C4-D036-D4F3-8A57-DD07A237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177" y="1646485"/>
            <a:ext cx="1800000" cy="3901394"/>
          </a:xfrm>
          <a:prstGeom prst="roundRect">
            <a:avLst>
              <a:gd name="adj" fmla="val 158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826178" y="5619641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이메일 로그인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아이디 찾기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비밀번호 찾기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Login Page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BC62D6-4885-011E-69C7-FED7AE8CBF45}"/>
              </a:ext>
            </a:extLst>
          </p:cNvPr>
          <p:cNvSpPr txBox="1"/>
          <p:nvPr/>
        </p:nvSpPr>
        <p:spPr>
          <a:xfrm>
            <a:off x="979568" y="5626185"/>
            <a:ext cx="1800000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초기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페이지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이메일 로그인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회원가입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b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</a:b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로그인 문의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21F4E9-D7D5-7409-D0E8-C71511D69F5E}"/>
              </a:ext>
            </a:extLst>
          </p:cNvPr>
          <p:cNvSpPr/>
          <p:nvPr/>
        </p:nvSpPr>
        <p:spPr>
          <a:xfrm>
            <a:off x="9089145" y="5630222"/>
            <a:ext cx="2217827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아이디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/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비밀번호 찾기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핸드폰 번호 정보를 통해 찾기 가능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436ED0-4FF4-3985-6853-35BE91267294}"/>
              </a:ext>
            </a:extLst>
          </p:cNvPr>
          <p:cNvSpPr/>
          <p:nvPr/>
        </p:nvSpPr>
        <p:spPr>
          <a:xfrm>
            <a:off x="6689373" y="5619641"/>
            <a:ext cx="1799999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회원 가입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Form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중복 검사 등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validation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10" name="그림 9" descr="블랙, 어둠, 우주, 밤이(가) 표시된 사진&#10;&#10;자동 생성된 설명">
            <a:extLst>
              <a:ext uri="{FF2B5EF4-FFF2-40B4-BE49-F238E27FC236}">
                <a16:creationId xmlns:a16="http://schemas.microsoft.com/office/drawing/2014/main" id="{861D9894-C591-A600-A4CA-FA16B00A0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7927" r="24037" b="7738"/>
          <a:stretch/>
        </p:blipFill>
        <p:spPr>
          <a:xfrm>
            <a:off x="3422628" y="1363213"/>
            <a:ext cx="2581719" cy="4492992"/>
          </a:xfrm>
          <a:prstGeom prst="rect">
            <a:avLst/>
          </a:prstGeom>
        </p:spPr>
      </p:pic>
      <p:pic>
        <p:nvPicPr>
          <p:cNvPr id="12" name="그림 11" descr="블랙, 어둠, 우주, 밤이(가) 표시된 사진&#10;&#10;자동 생성된 설명">
            <a:extLst>
              <a:ext uri="{FF2B5EF4-FFF2-40B4-BE49-F238E27FC236}">
                <a16:creationId xmlns:a16="http://schemas.microsoft.com/office/drawing/2014/main" id="{A5402FD3-13C8-7F26-5AA0-59CB2044E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7927" r="24037" b="7738"/>
          <a:stretch/>
        </p:blipFill>
        <p:spPr>
          <a:xfrm>
            <a:off x="6298512" y="1363213"/>
            <a:ext cx="2581719" cy="4492992"/>
          </a:xfrm>
          <a:prstGeom prst="rect">
            <a:avLst/>
          </a:prstGeom>
        </p:spPr>
      </p:pic>
      <p:pic>
        <p:nvPicPr>
          <p:cNvPr id="14" name="그림 13" descr="블랙, 어둠, 우주, 밤이(가) 표시된 사진&#10;&#10;자동 생성된 설명">
            <a:extLst>
              <a:ext uri="{FF2B5EF4-FFF2-40B4-BE49-F238E27FC236}">
                <a16:creationId xmlns:a16="http://schemas.microsoft.com/office/drawing/2014/main" id="{984D2C05-63D1-C60D-A07A-5AC92F764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7927" r="24037" b="7738"/>
          <a:stretch/>
        </p:blipFill>
        <p:spPr>
          <a:xfrm>
            <a:off x="8907200" y="1363213"/>
            <a:ext cx="2581719" cy="449299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733C3CAA-6A44-78E2-083B-0A77417A2A66}"/>
              </a:ext>
            </a:extLst>
          </p:cNvPr>
          <p:cNvGrpSpPr/>
          <p:nvPr/>
        </p:nvGrpSpPr>
        <p:grpSpPr>
          <a:xfrm>
            <a:off x="582473" y="1363213"/>
            <a:ext cx="2581719" cy="4492992"/>
            <a:chOff x="519260" y="1363213"/>
            <a:chExt cx="2581719" cy="449299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7C80E2D-B877-59E6-ADDB-39B5FBD0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6355" y="1646486"/>
              <a:ext cx="1800000" cy="3901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5" name="그림 34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3DA5049A-43DE-A160-68B7-5BD034F24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519260" y="1363213"/>
              <a:ext cx="2581719" cy="4492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12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7CE44E4-F311-951D-9F73-66EC16164DE6}"/>
              </a:ext>
            </a:extLst>
          </p:cNvPr>
          <p:cNvSpPr txBox="1"/>
          <p:nvPr/>
        </p:nvSpPr>
        <p:spPr>
          <a:xfrm>
            <a:off x="6686707" y="5642952"/>
            <a:ext cx="1800001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예방 접종 관리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질병관리청 표준 예방 접종 관리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7295E74-54BE-A3D6-5127-04B1C7F419C5}"/>
              </a:ext>
            </a:extLst>
          </p:cNvPr>
          <p:cNvGrpSpPr/>
          <p:nvPr/>
        </p:nvGrpSpPr>
        <p:grpSpPr>
          <a:xfrm>
            <a:off x="6296963" y="1363213"/>
            <a:ext cx="2581719" cy="4492992"/>
            <a:chOff x="8972078" y="719173"/>
            <a:chExt cx="2581719" cy="4492992"/>
          </a:xfrm>
        </p:grpSpPr>
        <p:sp>
          <p:nvSpPr>
            <p:cNvPr id="38" name="모서리가 둥근 직사각형 3">
              <a:extLst>
                <a:ext uri="{FF2B5EF4-FFF2-40B4-BE49-F238E27FC236}">
                  <a16:creationId xmlns:a16="http://schemas.microsoft.com/office/drawing/2014/main" id="{06B63026-DCE9-FA22-84ED-1D6016E1CE3E}"/>
                </a:ext>
              </a:extLst>
            </p:cNvPr>
            <p:cNvSpPr/>
            <p:nvPr/>
          </p:nvSpPr>
          <p:spPr>
            <a:xfrm>
              <a:off x="9362938" y="1001943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9" name="그림 3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9547DD80-BC60-B241-D483-58156A1B8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8972078" y="719173"/>
              <a:ext cx="2581719" cy="4492992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4F5873-63DB-77C8-C150-47A9777CD6BC}"/>
              </a:ext>
            </a:extLst>
          </p:cNvPr>
          <p:cNvSpPr/>
          <p:nvPr/>
        </p:nvSpPr>
        <p:spPr>
          <a:xfrm>
            <a:off x="9300143" y="5642952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건강 검진 관리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국민건강보험 표준 건강 검진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210B98B-C7DD-C92E-9B9C-E7BB12CF09B0}"/>
              </a:ext>
            </a:extLst>
          </p:cNvPr>
          <p:cNvGrpSpPr/>
          <p:nvPr/>
        </p:nvGrpSpPr>
        <p:grpSpPr>
          <a:xfrm>
            <a:off x="8909282" y="1363213"/>
            <a:ext cx="2581719" cy="4492992"/>
            <a:chOff x="3397015" y="1275298"/>
            <a:chExt cx="2581719" cy="4492992"/>
          </a:xfrm>
        </p:grpSpPr>
        <p:sp>
          <p:nvSpPr>
            <p:cNvPr id="41" name="모서리가 둥근 직사각형 7">
              <a:extLst>
                <a:ext uri="{FF2B5EF4-FFF2-40B4-BE49-F238E27FC236}">
                  <a16:creationId xmlns:a16="http://schemas.microsoft.com/office/drawing/2014/main" id="{AEBCE846-1A24-8662-111E-0BF2F112FAFC}"/>
                </a:ext>
              </a:extLst>
            </p:cNvPr>
            <p:cNvSpPr/>
            <p:nvPr/>
          </p:nvSpPr>
          <p:spPr>
            <a:xfrm>
              <a:off x="3787875" y="1558068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42" name="그림 41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E0CF3CE3-5FA3-8397-BBDE-79BF8704B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3397015" y="1275298"/>
              <a:ext cx="2581719" cy="4492992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812359" y="5639192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왼쪽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Drawer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메뉴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추가한 아기 변경 가능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BC62D6-4885-011E-69C7-FED7AE8CBF45}"/>
              </a:ext>
            </a:extLst>
          </p:cNvPr>
          <p:cNvSpPr txBox="1"/>
          <p:nvPr/>
        </p:nvSpPr>
        <p:spPr>
          <a:xfrm>
            <a:off x="982550" y="5639191"/>
            <a:ext cx="1801197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메인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Home Page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아기 정보 표시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아기 생활 기록 버튼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7BCA16-B3C3-2CD4-F121-C87EB0F32168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 Page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05205E-BDF7-1834-0B13-C1EBA1ED40F0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C59A41-D610-1D37-3BFA-F31378F076CD}"/>
              </a:ext>
            </a:extLst>
          </p:cNvPr>
          <p:cNvGrpSpPr/>
          <p:nvPr/>
        </p:nvGrpSpPr>
        <p:grpSpPr>
          <a:xfrm>
            <a:off x="581964" y="1363213"/>
            <a:ext cx="2581719" cy="4492992"/>
            <a:chOff x="666049" y="1291977"/>
            <a:chExt cx="2581719" cy="4492992"/>
          </a:xfrm>
        </p:grpSpPr>
        <p:pic>
          <p:nvPicPr>
            <p:cNvPr id="7" name="그림 6" descr="텍스트, 스크린샷, 휴대 전화이(가) 표시된 사진&#10;&#10;자동 생성된 설명">
              <a:extLst>
                <a:ext uri="{FF2B5EF4-FFF2-40B4-BE49-F238E27FC236}">
                  <a16:creationId xmlns:a16="http://schemas.microsoft.com/office/drawing/2014/main" id="{0116B8A5-CACD-8D13-342C-3FE13E6C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34" y="1569798"/>
              <a:ext cx="1801198" cy="3903992"/>
            </a:xfrm>
            <a:prstGeom prst="rect">
              <a:avLst/>
            </a:prstGeom>
          </p:spPr>
        </p:pic>
        <p:pic>
          <p:nvPicPr>
            <p:cNvPr id="8" name="그림 7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6B8063BE-9E5C-DBDF-FBD4-4641BD068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66049" y="1291977"/>
              <a:ext cx="2581719" cy="449299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CB3EF3-4565-1E56-031B-6DDD8886B5FF}"/>
              </a:ext>
            </a:extLst>
          </p:cNvPr>
          <p:cNvGrpSpPr/>
          <p:nvPr/>
        </p:nvGrpSpPr>
        <p:grpSpPr>
          <a:xfrm>
            <a:off x="3421498" y="1363213"/>
            <a:ext cx="2581719" cy="4492992"/>
            <a:chOff x="8461128" y="-25353"/>
            <a:chExt cx="2581719" cy="4492992"/>
          </a:xfrm>
        </p:grpSpPr>
        <p:sp>
          <p:nvSpPr>
            <p:cNvPr id="11" name="모서리가 둥근 직사각형 42">
              <a:extLst>
                <a:ext uri="{FF2B5EF4-FFF2-40B4-BE49-F238E27FC236}">
                  <a16:creationId xmlns:a16="http://schemas.microsoft.com/office/drawing/2014/main" id="{2B4E9F84-E7C7-2E57-DA9E-13E4AD3CFF76}"/>
                </a:ext>
              </a:extLst>
            </p:cNvPr>
            <p:cNvSpPr/>
            <p:nvPr/>
          </p:nvSpPr>
          <p:spPr>
            <a:xfrm>
              <a:off x="8851988" y="260439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2" name="그림 11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435796CE-A506-AEAC-D743-A95CC064B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8461128" y="-25353"/>
              <a:ext cx="2581719" cy="4492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690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DB1E1B-E174-6875-3858-8F553B026B81}"/>
              </a:ext>
            </a:extLst>
          </p:cNvPr>
          <p:cNvSpPr/>
          <p:nvPr/>
        </p:nvSpPr>
        <p:spPr>
          <a:xfrm>
            <a:off x="9309933" y="5642952"/>
            <a:ext cx="1774018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생활 기록 입력 후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기록 시간 갱신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393F27-A312-AD5A-2DFC-D86A75092E4D}"/>
              </a:ext>
            </a:extLst>
          </p:cNvPr>
          <p:cNvGrpSpPr/>
          <p:nvPr/>
        </p:nvGrpSpPr>
        <p:grpSpPr>
          <a:xfrm>
            <a:off x="8919072" y="1363213"/>
            <a:ext cx="2581719" cy="4492992"/>
            <a:chOff x="6232273" y="1274790"/>
            <a:chExt cx="2581719" cy="4492992"/>
          </a:xfrm>
        </p:grpSpPr>
        <p:sp>
          <p:nvSpPr>
            <p:cNvPr id="38" name="모서리가 둥근 직사각형 10">
              <a:extLst>
                <a:ext uri="{FF2B5EF4-FFF2-40B4-BE49-F238E27FC236}">
                  <a16:creationId xmlns:a16="http://schemas.microsoft.com/office/drawing/2014/main" id="{EBF772A9-4AB9-B060-E0CF-C8FCE5400633}"/>
                </a:ext>
              </a:extLst>
            </p:cNvPr>
            <p:cNvSpPr/>
            <p:nvPr/>
          </p:nvSpPr>
          <p:spPr>
            <a:xfrm>
              <a:off x="6623133" y="1557560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9" name="그림 3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95D2F0C8-EBB3-2467-CFE7-238A408DA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232273" y="1274790"/>
              <a:ext cx="2581719" cy="4492992"/>
            </a:xfrm>
            <a:prstGeom prst="rect">
              <a:avLst/>
            </a:prstGeom>
          </p:spPr>
        </p:pic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A7E78926-B0A0-98FC-3D18-DB98AB203F77}"/>
                </a:ext>
              </a:extLst>
            </p:cNvPr>
            <p:cNvSpPr/>
            <p:nvPr/>
          </p:nvSpPr>
          <p:spPr>
            <a:xfrm>
              <a:off x="6610222" y="3136496"/>
              <a:ext cx="1837962" cy="580928"/>
            </a:xfrm>
            <a:prstGeom prst="frame">
              <a:avLst>
                <a:gd name="adj1" fmla="val 8278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A742D1-640F-C950-25C1-CC5896F1094E}"/>
              </a:ext>
            </a:extLst>
          </p:cNvPr>
          <p:cNvSpPr/>
          <p:nvPr/>
        </p:nvSpPr>
        <p:spPr>
          <a:xfrm>
            <a:off x="6697361" y="5659298"/>
            <a:ext cx="181898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생활 기록 버튼 롱 클릭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타이머 작동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A2F2A1-068A-5C29-8754-5FDA5FE14603}"/>
              </a:ext>
            </a:extLst>
          </p:cNvPr>
          <p:cNvGrpSpPr/>
          <p:nvPr/>
        </p:nvGrpSpPr>
        <p:grpSpPr>
          <a:xfrm>
            <a:off x="6306500" y="1379559"/>
            <a:ext cx="2581719" cy="4492992"/>
            <a:chOff x="8770252" y="1274790"/>
            <a:chExt cx="2581719" cy="4492992"/>
          </a:xfrm>
        </p:grpSpPr>
        <p:sp>
          <p:nvSpPr>
            <p:cNvPr id="17" name="모서리가 둥근 직사각형 18">
              <a:extLst>
                <a:ext uri="{FF2B5EF4-FFF2-40B4-BE49-F238E27FC236}">
                  <a16:creationId xmlns:a16="http://schemas.microsoft.com/office/drawing/2014/main" id="{C403C3F5-8C02-7597-41F7-97E11CF587A2}"/>
                </a:ext>
              </a:extLst>
            </p:cNvPr>
            <p:cNvSpPr/>
            <p:nvPr/>
          </p:nvSpPr>
          <p:spPr>
            <a:xfrm>
              <a:off x="9161112" y="1557560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9" name="그림 1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31D9F9A7-0983-3F96-AB8E-667A5694E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8770252" y="1274790"/>
              <a:ext cx="2581719" cy="4492992"/>
            </a:xfrm>
            <a:prstGeom prst="rect">
              <a:avLst/>
            </a:prstGeom>
          </p:spPr>
        </p:pic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CD4EEB43-8D84-EADA-4757-D992094273D1}"/>
                </a:ext>
              </a:extLst>
            </p:cNvPr>
            <p:cNvSpPr/>
            <p:nvPr/>
          </p:nvSpPr>
          <p:spPr>
            <a:xfrm>
              <a:off x="9142130" y="3627099"/>
              <a:ext cx="1837962" cy="571208"/>
            </a:xfrm>
            <a:prstGeom prst="frame">
              <a:avLst>
                <a:gd name="adj1" fmla="val 8278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135437-82E3-9966-6225-145BF1FE0B67}"/>
              </a:ext>
            </a:extLst>
          </p:cNvPr>
          <p:cNvSpPr/>
          <p:nvPr/>
        </p:nvSpPr>
        <p:spPr>
          <a:xfrm>
            <a:off x="3792654" y="5639192"/>
            <a:ext cx="1837914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생활 기록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Form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anose="020B0600000101010101" charset="-127"/>
                <a:ea typeface="둘기마요_고딕" panose="020B0600000101010101" charset="-127"/>
              </a:rPr>
              <a:t>각 종류에 적합한 입력 폼 제공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C1F227-7260-37B8-B628-8FBB3C75CE03}"/>
              </a:ext>
            </a:extLst>
          </p:cNvPr>
          <p:cNvGrpSpPr/>
          <p:nvPr/>
        </p:nvGrpSpPr>
        <p:grpSpPr>
          <a:xfrm>
            <a:off x="3407015" y="1363213"/>
            <a:ext cx="2581719" cy="4492992"/>
            <a:chOff x="6220347" y="1269003"/>
            <a:chExt cx="2581719" cy="4492992"/>
          </a:xfrm>
        </p:grpSpPr>
        <p:sp>
          <p:nvSpPr>
            <p:cNvPr id="10" name="모서리가 둥근 직사각형 32">
              <a:extLst>
                <a:ext uri="{FF2B5EF4-FFF2-40B4-BE49-F238E27FC236}">
                  <a16:creationId xmlns:a16="http://schemas.microsoft.com/office/drawing/2014/main" id="{7041BFA2-A85D-1DF4-6068-76826C1FB8CC}"/>
                </a:ext>
              </a:extLst>
            </p:cNvPr>
            <p:cNvSpPr/>
            <p:nvPr/>
          </p:nvSpPr>
          <p:spPr>
            <a:xfrm>
              <a:off x="6605986" y="1558004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1" name="그림 10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DCDDB522-10D1-44FE-6198-597A084C7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220347" y="1269003"/>
              <a:ext cx="2581719" cy="44929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C6E277-DB7F-BA32-D438-6EB0CB83EE1A}"/>
              </a:ext>
            </a:extLst>
          </p:cNvPr>
          <p:cNvSpPr/>
          <p:nvPr/>
        </p:nvSpPr>
        <p:spPr>
          <a:xfrm>
            <a:off x="954462" y="5659298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</a:rPr>
              <a:t>성장 기록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몸무게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측정 날짜 기입 가능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719704-68B5-76FE-DEA0-F3C99A5CD2CF}"/>
              </a:ext>
            </a:extLst>
          </p:cNvPr>
          <p:cNvGrpSpPr/>
          <p:nvPr/>
        </p:nvGrpSpPr>
        <p:grpSpPr>
          <a:xfrm>
            <a:off x="563300" y="1372738"/>
            <a:ext cx="2581719" cy="4492992"/>
            <a:chOff x="8690857" y="1292610"/>
            <a:chExt cx="2581719" cy="4492992"/>
          </a:xfrm>
        </p:grpSpPr>
        <p:sp>
          <p:nvSpPr>
            <p:cNvPr id="4" name="모서리가 둥근 직사각형 34">
              <a:extLst>
                <a:ext uri="{FF2B5EF4-FFF2-40B4-BE49-F238E27FC236}">
                  <a16:creationId xmlns:a16="http://schemas.microsoft.com/office/drawing/2014/main" id="{B1395AAB-19B5-4650-08F6-14E1958CA6CC}"/>
                </a:ext>
              </a:extLst>
            </p:cNvPr>
            <p:cNvSpPr/>
            <p:nvPr/>
          </p:nvSpPr>
          <p:spPr>
            <a:xfrm>
              <a:off x="9082020" y="1575380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6" name="그림 5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5B63C137-2D50-33DE-4ECF-C792D0705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8690857" y="1292610"/>
              <a:ext cx="2581719" cy="4492992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 Page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62856-8A5C-FBBA-3826-7151FA5D3A6C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7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635561" y="5719823"/>
            <a:ext cx="1793806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성장기록 그래프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시간에 따른 키 변화 그래프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859925" y="843560"/>
            <a:ext cx="28080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Statistic Page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436ED0-4FF4-3985-6853-35BE91267294}"/>
              </a:ext>
            </a:extLst>
          </p:cNvPr>
          <p:cNvSpPr/>
          <p:nvPr/>
        </p:nvSpPr>
        <p:spPr>
          <a:xfrm>
            <a:off x="6502883" y="5719823"/>
            <a:ext cx="1793806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성장기록 그래프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몸무게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시간에 따른 몸무게 변화 그래프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62856-8A5C-FBBA-3826-7151FA5D3A6C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435B8C-4146-2C6D-3684-41314DF95DCE}"/>
              </a:ext>
            </a:extLst>
          </p:cNvPr>
          <p:cNvGrpSpPr/>
          <p:nvPr/>
        </p:nvGrpSpPr>
        <p:grpSpPr>
          <a:xfrm>
            <a:off x="3222551" y="1443724"/>
            <a:ext cx="2581719" cy="4492992"/>
            <a:chOff x="3445688" y="1143642"/>
            <a:chExt cx="2581719" cy="44929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94568D-2408-4F0E-A617-39387AEFD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8698" y="1443723"/>
              <a:ext cx="1793806" cy="38879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" name="그림 7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0EC4F763-BD0F-6A0A-9034-68566A750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3445688" y="1143642"/>
              <a:ext cx="2581719" cy="449299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CFE9F1-7182-3288-2453-B7C783F53122}"/>
              </a:ext>
            </a:extLst>
          </p:cNvPr>
          <p:cNvGrpSpPr/>
          <p:nvPr/>
        </p:nvGrpSpPr>
        <p:grpSpPr>
          <a:xfrm>
            <a:off x="6108925" y="1453249"/>
            <a:ext cx="2581719" cy="4492992"/>
            <a:chOff x="6014094" y="1353688"/>
            <a:chExt cx="2581719" cy="44929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8BF8E9-A7BD-6E56-F156-576ABAE1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8051" y="1653769"/>
              <a:ext cx="1793806" cy="38879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9" name="그림 1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1A4D5CFB-E252-4616-DC1F-6C370F315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014094" y="1353688"/>
              <a:ext cx="2581719" cy="4492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91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327430" y="5708162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일기 작성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광양햇살체 Bold" pitchFamily="2" charset="-127"/>
              <a:ea typeface="광양햇살체 Bold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일기 작성 및 사진 첨부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BC62D6-4885-011E-69C7-FED7AE8CBF45}"/>
              </a:ext>
            </a:extLst>
          </p:cNvPr>
          <p:cNvSpPr txBox="1"/>
          <p:nvPr/>
        </p:nvSpPr>
        <p:spPr>
          <a:xfrm>
            <a:off x="1133511" y="5708162"/>
            <a:ext cx="1800000" cy="55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일기 메인 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anose="020B0600000101010101" charset="-127"/>
                <a:ea typeface="둘기마요_고딕" panose="020B0600000101010101" charset="-127"/>
              </a:rPr>
              <a:t>날짜 별로 일기 기록 가능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436ED0-4FF4-3985-6853-35BE91267294}"/>
              </a:ext>
            </a:extLst>
          </p:cNvPr>
          <p:cNvSpPr/>
          <p:nvPr/>
        </p:nvSpPr>
        <p:spPr>
          <a:xfrm>
            <a:off x="9159643" y="5731022"/>
            <a:ext cx="187071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알림 수신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C21EB5-8F39-E53C-F4A7-94BBE99E8B85}"/>
              </a:ext>
            </a:extLst>
          </p:cNvPr>
          <p:cNvSpPr/>
          <p:nvPr/>
        </p:nvSpPr>
        <p:spPr>
          <a:xfrm>
            <a:off x="9278930" y="843560"/>
            <a:ext cx="20119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홈캠</a:t>
            </a: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Page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9AAE4-05D0-CED4-B607-5E2156A7C48B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Diary Page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B3236-370D-6725-C283-8B4045B9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8" r="1338"/>
          <a:stretch/>
        </p:blipFill>
        <p:spPr>
          <a:xfrm>
            <a:off x="6557759" y="1378166"/>
            <a:ext cx="2601885" cy="46008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682FAF-33E0-789C-2958-90149D824E3C}"/>
              </a:ext>
            </a:extLst>
          </p:cNvPr>
          <p:cNvGrpSpPr/>
          <p:nvPr/>
        </p:nvGrpSpPr>
        <p:grpSpPr>
          <a:xfrm>
            <a:off x="760896" y="1408648"/>
            <a:ext cx="2581719" cy="4492992"/>
            <a:chOff x="2875446" y="1408648"/>
            <a:chExt cx="2581719" cy="4492992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A156F840-BB27-BCC1-4BFB-D72F3D8F1A9B}"/>
                </a:ext>
              </a:extLst>
            </p:cNvPr>
            <p:cNvSpPr/>
            <p:nvPr/>
          </p:nvSpPr>
          <p:spPr>
            <a:xfrm>
              <a:off x="3263246" y="1691418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8B2ECB57-DE7C-1BFB-4DFE-0C5BE85C3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2875446" y="1408648"/>
              <a:ext cx="2581719" cy="449299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531E1F-5760-BEB8-7549-32ACAF3FBDFD}"/>
              </a:ext>
            </a:extLst>
          </p:cNvPr>
          <p:cNvGrpSpPr/>
          <p:nvPr/>
        </p:nvGrpSpPr>
        <p:grpSpPr>
          <a:xfrm>
            <a:off x="2933511" y="1396122"/>
            <a:ext cx="2581719" cy="4492992"/>
            <a:chOff x="733730" y="1408648"/>
            <a:chExt cx="2581719" cy="449299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C9DA81E-F653-D3D7-48ED-2F0F519D341D}"/>
                </a:ext>
              </a:extLst>
            </p:cNvPr>
            <p:cNvSpPr/>
            <p:nvPr/>
          </p:nvSpPr>
          <p:spPr>
            <a:xfrm>
              <a:off x="1131488" y="1691418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0" name="그림 9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3B9EB5BD-D199-6AB9-1E79-2CAB00CDB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733730" y="1408648"/>
              <a:ext cx="2581719" cy="4492992"/>
            </a:xfrm>
            <a:prstGeom prst="rect">
              <a:avLst/>
            </a:prstGeom>
          </p:spPr>
        </p:pic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7ED95998-D76F-3FE5-9722-5DC1AEB2CE7E}"/>
                </a:ext>
              </a:extLst>
            </p:cNvPr>
            <p:cNvSpPr/>
            <p:nvPr/>
          </p:nvSpPr>
          <p:spPr>
            <a:xfrm>
              <a:off x="1132188" y="1988481"/>
              <a:ext cx="1799300" cy="2228354"/>
            </a:xfrm>
            <a:prstGeom prst="frame">
              <a:avLst>
                <a:gd name="adj1" fmla="val 2243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242B8C-C62A-8C2B-63FE-56545065E5BD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2B6F13-34B5-43FC-F9E1-2DACD7E5F489}"/>
              </a:ext>
            </a:extLst>
          </p:cNvPr>
          <p:cNvSpPr/>
          <p:nvPr/>
        </p:nvSpPr>
        <p:spPr>
          <a:xfrm>
            <a:off x="6923346" y="5713134"/>
            <a:ext cx="187071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홈캠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페이지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anose="020B0600000101010101" charset="-127"/>
                <a:ea typeface="둘기마요_고딕" panose="020B0600000101010101" charset="-127"/>
              </a:rPr>
              <a:t>영상 송출 화면 및 재생 버튼 제공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anose="020B0600000101010101" charset="-127"/>
              <a:ea typeface="둘기마요_고딕" panose="020B060000010101010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ED0872-3BD8-B9C6-023E-42335DBAE869}"/>
              </a:ext>
            </a:extLst>
          </p:cNvPr>
          <p:cNvGrpSpPr/>
          <p:nvPr/>
        </p:nvGrpSpPr>
        <p:grpSpPr>
          <a:xfrm>
            <a:off x="8728151" y="1371575"/>
            <a:ext cx="2717761" cy="4602214"/>
            <a:chOff x="14946153" y="22617397"/>
            <a:chExt cx="2612814" cy="454949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2026BA7-50A9-3ADF-59B6-6F90F124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52445" y="22918203"/>
              <a:ext cx="1811771" cy="39468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6" name="그림 25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80908888-5FFB-2482-75D8-672D03EFF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14946153" y="22617397"/>
              <a:ext cx="2612814" cy="4549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08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819117" y="5637788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아이 추가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아기 이름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생일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성별 입력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BC62D6-4885-011E-69C7-FED7AE8CBF45}"/>
              </a:ext>
            </a:extLst>
          </p:cNvPr>
          <p:cNvSpPr txBox="1"/>
          <p:nvPr/>
        </p:nvSpPr>
        <p:spPr>
          <a:xfrm>
            <a:off x="973334" y="5637788"/>
            <a:ext cx="1800000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My Page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화면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다양한 설정 제공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21F4E9-D7D5-7409-D0E8-C71511D69F5E}"/>
              </a:ext>
            </a:extLst>
          </p:cNvPr>
          <p:cNvSpPr/>
          <p:nvPr/>
        </p:nvSpPr>
        <p:spPr>
          <a:xfrm>
            <a:off x="9293943" y="5637788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알림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ON/OFF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 설정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수면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CCTV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알림 설정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436ED0-4FF4-3985-6853-35BE91267294}"/>
              </a:ext>
            </a:extLst>
          </p:cNvPr>
          <p:cNvSpPr/>
          <p:nvPr/>
        </p:nvSpPr>
        <p:spPr>
          <a:xfrm>
            <a:off x="6481911" y="5637788"/>
            <a:ext cx="2224072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아이 수정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수정 가능한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부모 관계의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아기 리스트 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A050DF-34C7-A676-523D-2F6544B04012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My Page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B3BA7C-674F-E81F-65CD-F13D10171E88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05716B-9847-155D-BB62-7B4FCF909B54}"/>
              </a:ext>
            </a:extLst>
          </p:cNvPr>
          <p:cNvGrpSpPr/>
          <p:nvPr/>
        </p:nvGrpSpPr>
        <p:grpSpPr>
          <a:xfrm>
            <a:off x="582473" y="1363213"/>
            <a:ext cx="2581719" cy="4492992"/>
            <a:chOff x="785697" y="1347435"/>
            <a:chExt cx="2581719" cy="4492992"/>
          </a:xfrm>
        </p:grpSpPr>
        <p:sp>
          <p:nvSpPr>
            <p:cNvPr id="18" name="모서리가 둥근 직사각형 2">
              <a:extLst>
                <a:ext uri="{FF2B5EF4-FFF2-40B4-BE49-F238E27FC236}">
                  <a16:creationId xmlns:a16="http://schemas.microsoft.com/office/drawing/2014/main" id="{D6DA085E-9DD8-6EF0-14BB-41FC63639600}"/>
                </a:ext>
              </a:extLst>
            </p:cNvPr>
            <p:cNvSpPr/>
            <p:nvPr/>
          </p:nvSpPr>
          <p:spPr>
            <a:xfrm>
              <a:off x="1176557" y="1629787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9" name="그림 1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F8A6B0E5-A525-108C-609B-487CCB9B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785697" y="1347435"/>
              <a:ext cx="2581719" cy="449299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FC8D30-0535-B0B7-116B-09B2712C5310}"/>
              </a:ext>
            </a:extLst>
          </p:cNvPr>
          <p:cNvGrpSpPr/>
          <p:nvPr/>
        </p:nvGrpSpPr>
        <p:grpSpPr>
          <a:xfrm>
            <a:off x="6296905" y="1363213"/>
            <a:ext cx="2581719" cy="4492992"/>
            <a:chOff x="6315443" y="1347017"/>
            <a:chExt cx="2581719" cy="4492992"/>
          </a:xfrm>
        </p:grpSpPr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671CFFB8-C9D8-531C-9601-E38377C7EBD4}"/>
                </a:ext>
              </a:extLst>
            </p:cNvPr>
            <p:cNvSpPr/>
            <p:nvPr/>
          </p:nvSpPr>
          <p:spPr>
            <a:xfrm>
              <a:off x="6712485" y="1629787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9" name="그림 2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C09C1E71-3D2C-C8C8-5321-6F7316A68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315443" y="1347017"/>
              <a:ext cx="2581719" cy="449299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B9D028-F2BD-3097-B504-A4AFBF607A60}"/>
              </a:ext>
            </a:extLst>
          </p:cNvPr>
          <p:cNvGrpSpPr/>
          <p:nvPr/>
        </p:nvGrpSpPr>
        <p:grpSpPr>
          <a:xfrm>
            <a:off x="8903082" y="1363213"/>
            <a:ext cx="2581719" cy="4492992"/>
            <a:chOff x="8897162" y="1347017"/>
            <a:chExt cx="2581719" cy="4492992"/>
          </a:xfrm>
        </p:grpSpPr>
        <p:sp>
          <p:nvSpPr>
            <p:cNvPr id="32" name="모서리가 둥근 직사각형 11">
              <a:extLst>
                <a:ext uri="{FF2B5EF4-FFF2-40B4-BE49-F238E27FC236}">
                  <a16:creationId xmlns:a16="http://schemas.microsoft.com/office/drawing/2014/main" id="{16793EEA-D107-4F6E-679D-30D38470DEEF}"/>
                </a:ext>
              </a:extLst>
            </p:cNvPr>
            <p:cNvSpPr/>
            <p:nvPr/>
          </p:nvSpPr>
          <p:spPr>
            <a:xfrm>
              <a:off x="9288022" y="1629787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3" name="그림 32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1011821B-0CB7-CBBF-F9EB-E8D5884C0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8897162" y="1347017"/>
              <a:ext cx="2581719" cy="449299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A21BD4-95DB-0ED9-17F4-2C4E3E9385F6}"/>
              </a:ext>
            </a:extLst>
          </p:cNvPr>
          <p:cNvGrpSpPr/>
          <p:nvPr/>
        </p:nvGrpSpPr>
        <p:grpSpPr>
          <a:xfrm>
            <a:off x="3413322" y="1359060"/>
            <a:ext cx="2581719" cy="4492992"/>
            <a:chOff x="3526421" y="1337319"/>
            <a:chExt cx="2581719" cy="449299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9FCD8EB-142D-A838-59D1-1CB587525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2216" y="1645564"/>
              <a:ext cx="1788516" cy="38765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9" name="그림 38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9BDCE711-6890-1C87-BFB5-6FF1BF193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3526421" y="1337319"/>
              <a:ext cx="2581719" cy="4492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031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3617187" y="5647227"/>
            <a:ext cx="2176325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양육자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/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베이비시터 초대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유저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ID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를 통해 초대 및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CCTV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접근 권한 설정 가능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부모가 아닐 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859925" y="843560"/>
            <a:ext cx="2214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My Page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7900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BC62D6-4885-011E-69C7-FED7AE8CBF45}"/>
              </a:ext>
            </a:extLst>
          </p:cNvPr>
          <p:cNvSpPr txBox="1"/>
          <p:nvPr/>
        </p:nvSpPr>
        <p:spPr>
          <a:xfrm>
            <a:off x="974144" y="5647227"/>
            <a:ext cx="1800000" cy="5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양육자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/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베이비시터 초대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초대하기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초대 수락 기능 제공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21F4E9-D7D5-7409-D0E8-C71511D69F5E}"/>
              </a:ext>
            </a:extLst>
          </p:cNvPr>
          <p:cNvSpPr/>
          <p:nvPr/>
        </p:nvSpPr>
        <p:spPr>
          <a:xfrm>
            <a:off x="9203644" y="5647227"/>
            <a:ext cx="1980593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서비스 탈퇴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동의 및 최종 확인을 받으면 탈퇴 진행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436ED0-4FF4-3985-6853-35BE91267294}"/>
              </a:ext>
            </a:extLst>
          </p:cNvPr>
          <p:cNvSpPr/>
          <p:nvPr/>
        </p:nvSpPr>
        <p:spPr>
          <a:xfrm>
            <a:off x="6687765" y="5651697"/>
            <a:ext cx="1800000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회원 정보 수정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아이디를 제외한 정보 수정 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C5BDDC-56F1-9D17-2D8B-FB66835D071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앱 주요 기능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4D4208-5831-0F36-0967-3E5C0B2C9BA1}"/>
              </a:ext>
            </a:extLst>
          </p:cNvPr>
          <p:cNvGrpSpPr/>
          <p:nvPr/>
        </p:nvGrpSpPr>
        <p:grpSpPr>
          <a:xfrm>
            <a:off x="582473" y="1359060"/>
            <a:ext cx="2581719" cy="4492992"/>
            <a:chOff x="766965" y="1290004"/>
            <a:chExt cx="2581719" cy="4492992"/>
          </a:xfrm>
        </p:grpSpPr>
        <p:sp>
          <p:nvSpPr>
            <p:cNvPr id="14" name="모서리가 둥근 직사각형 3">
              <a:extLst>
                <a:ext uri="{FF2B5EF4-FFF2-40B4-BE49-F238E27FC236}">
                  <a16:creationId xmlns:a16="http://schemas.microsoft.com/office/drawing/2014/main" id="{7AB2F8AF-7B99-44F5-A848-28149E28BAC8}"/>
                </a:ext>
              </a:extLst>
            </p:cNvPr>
            <p:cNvSpPr/>
            <p:nvPr/>
          </p:nvSpPr>
          <p:spPr>
            <a:xfrm>
              <a:off x="1158636" y="1575724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7" name="그림 16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68D885F8-AB56-5730-C729-C457D0BD3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766965" y="1290004"/>
              <a:ext cx="2581719" cy="449299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EF29C4-D2D6-6CF7-2D2D-46645E2D691D}"/>
              </a:ext>
            </a:extLst>
          </p:cNvPr>
          <p:cNvGrpSpPr/>
          <p:nvPr/>
        </p:nvGrpSpPr>
        <p:grpSpPr>
          <a:xfrm>
            <a:off x="3414491" y="1363213"/>
            <a:ext cx="2581719" cy="4492992"/>
            <a:chOff x="3558982" y="1290004"/>
            <a:chExt cx="2581719" cy="4492992"/>
          </a:xfrm>
        </p:grpSpPr>
        <p:sp>
          <p:nvSpPr>
            <p:cNvPr id="20" name="모서리가 둥근 직사각형 9">
              <a:extLst>
                <a:ext uri="{FF2B5EF4-FFF2-40B4-BE49-F238E27FC236}">
                  <a16:creationId xmlns:a16="http://schemas.microsoft.com/office/drawing/2014/main" id="{52083CB0-92A5-B1E7-2EE7-DF6D1C75CDE1}"/>
                </a:ext>
              </a:extLst>
            </p:cNvPr>
            <p:cNvSpPr/>
            <p:nvPr/>
          </p:nvSpPr>
          <p:spPr>
            <a:xfrm>
              <a:off x="3949842" y="1575724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1" name="그림 20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6F0F022C-D69E-EE43-912D-3959CBF0D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3558982" y="1290004"/>
              <a:ext cx="2581719" cy="44929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911B3D-88B5-49D2-9456-053592C1875F}"/>
              </a:ext>
            </a:extLst>
          </p:cNvPr>
          <p:cNvGrpSpPr/>
          <p:nvPr/>
        </p:nvGrpSpPr>
        <p:grpSpPr>
          <a:xfrm>
            <a:off x="6296905" y="1359060"/>
            <a:ext cx="2581719" cy="4492992"/>
            <a:chOff x="6240130" y="1290004"/>
            <a:chExt cx="2581719" cy="4492992"/>
          </a:xfrm>
        </p:grpSpPr>
        <p:sp>
          <p:nvSpPr>
            <p:cNvPr id="25" name="모서리가 둥근 직사각형 12">
              <a:extLst>
                <a:ext uri="{FF2B5EF4-FFF2-40B4-BE49-F238E27FC236}">
                  <a16:creationId xmlns:a16="http://schemas.microsoft.com/office/drawing/2014/main" id="{5F49F2D7-F911-B5F6-1985-5A5FA7C6B917}"/>
                </a:ext>
              </a:extLst>
            </p:cNvPr>
            <p:cNvSpPr/>
            <p:nvPr/>
          </p:nvSpPr>
          <p:spPr>
            <a:xfrm>
              <a:off x="6630990" y="1575724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8" name="그림 27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DF833C3E-751C-167A-3F63-39A7F08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6240130" y="1290004"/>
              <a:ext cx="2581719" cy="4492992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34DED3-1248-19A4-6713-84AD26DF8744}"/>
              </a:ext>
            </a:extLst>
          </p:cNvPr>
          <p:cNvGrpSpPr/>
          <p:nvPr/>
        </p:nvGrpSpPr>
        <p:grpSpPr>
          <a:xfrm>
            <a:off x="8903082" y="1359060"/>
            <a:ext cx="2581719" cy="4492992"/>
            <a:chOff x="9018742" y="1290004"/>
            <a:chExt cx="2581719" cy="4492992"/>
          </a:xfrm>
        </p:grpSpPr>
        <p:sp>
          <p:nvSpPr>
            <p:cNvPr id="31" name="모서리가 둥근 직사각형 15">
              <a:extLst>
                <a:ext uri="{FF2B5EF4-FFF2-40B4-BE49-F238E27FC236}">
                  <a16:creationId xmlns:a16="http://schemas.microsoft.com/office/drawing/2014/main" id="{2B9BB81E-8134-FB22-7516-6D1F27D38157}"/>
                </a:ext>
              </a:extLst>
            </p:cNvPr>
            <p:cNvSpPr/>
            <p:nvPr/>
          </p:nvSpPr>
          <p:spPr>
            <a:xfrm>
              <a:off x="9409602" y="1575724"/>
              <a:ext cx="1800000" cy="3902400"/>
            </a:xfrm>
            <a:prstGeom prst="roundRect">
              <a:avLst>
                <a:gd name="adj" fmla="val 13188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2" name="그림 31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13F36BD7-5563-6F8C-9642-D39A1FA65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1" t="7927" r="24037" b="7738"/>
            <a:stretch/>
          </p:blipFill>
          <p:spPr>
            <a:xfrm>
              <a:off x="9018742" y="1290004"/>
              <a:ext cx="2581719" cy="4492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8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30529_173014283">
            <a:hlinkClick r:id="" action="ppaction://media"/>
            <a:extLst>
              <a:ext uri="{FF2B5EF4-FFF2-40B4-BE49-F238E27FC236}">
                <a16:creationId xmlns:a16="http://schemas.microsoft.com/office/drawing/2014/main" id="{AA969775-AE7C-4C3E-7ABA-DE4748597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4067" y="1538187"/>
            <a:ext cx="2085766" cy="44694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 영상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애플리케이션 개발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ECB752-12EA-4715-D3B1-F2B9DD94D190}"/>
              </a:ext>
            </a:extLst>
          </p:cNvPr>
          <p:cNvSpPr txBox="1"/>
          <p:nvPr/>
        </p:nvSpPr>
        <p:spPr>
          <a:xfrm>
            <a:off x="1224067" y="6007687"/>
            <a:ext cx="20759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시연 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356A7-1BF4-DD34-B545-C42F1C265D63}"/>
              </a:ext>
            </a:extLst>
          </p:cNvPr>
          <p:cNvSpPr txBox="1"/>
          <p:nvPr/>
        </p:nvSpPr>
        <p:spPr>
          <a:xfrm>
            <a:off x="6767869" y="6005097"/>
            <a:ext cx="20759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둘기마요_고딕" pitchFamily="2" charset="-127"/>
                <a:ea typeface="둘기마요_고딕" pitchFamily="2" charset="-127"/>
              </a:rPr>
              <a:t>푸시 알림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둘기마요_고딕" pitchFamily="2" charset="-127"/>
              <a:ea typeface="둘기마요_고딕" pitchFamily="2" charset="-127"/>
            </a:endParaRPr>
          </a:p>
        </p:txBody>
      </p:sp>
      <p:pic>
        <p:nvPicPr>
          <p:cNvPr id="7" name="푸시알림">
            <a:hlinkClick r:id="" action="ppaction://media"/>
            <a:extLst>
              <a:ext uri="{FF2B5EF4-FFF2-40B4-BE49-F238E27FC236}">
                <a16:creationId xmlns:a16="http://schemas.microsoft.com/office/drawing/2014/main" id="{DE65BC9D-FFDB-825D-13B9-126A31A65B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08633" y="1979863"/>
            <a:ext cx="6375371" cy="35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67140" y="2445586"/>
            <a:ext cx="7067823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5. </a:t>
            </a:r>
            <a:r>
              <a:rPr lang="ko-KR" altLang="en-US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 및 향후 계획</a:t>
            </a:r>
            <a:endParaRPr lang="en-US" altLang="ko-KR" sz="5400" b="1" kern="0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87653-2B14-DD29-A2D4-0040E1B3269A}"/>
              </a:ext>
            </a:extLst>
          </p:cNvPr>
          <p:cNvSpPr/>
          <p:nvPr/>
        </p:nvSpPr>
        <p:spPr>
          <a:xfrm>
            <a:off x="767141" y="3680539"/>
            <a:ext cx="4713765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최종 산출물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성과 현황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향후 계획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팀원 역할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7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최종 산출물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 및 향후 계획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7900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1F9C6B0F-99B0-D8DF-A371-B095634E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95760"/>
              </p:ext>
            </p:extLst>
          </p:nvPr>
        </p:nvGraphicFramePr>
        <p:xfrm>
          <a:off x="889882" y="1336042"/>
          <a:ext cx="10412235" cy="5183891"/>
        </p:xfrm>
        <a:graphic>
          <a:graphicData uri="http://schemas.openxmlformats.org/drawingml/2006/table">
            <a:tbl>
              <a:tblPr firstRow="1" bandRow="1"/>
              <a:tblGrid>
                <a:gridCol w="1409991">
                  <a:extLst>
                    <a:ext uri="{9D8B030D-6E8A-4147-A177-3AD203B41FA5}">
                      <a16:colId xmlns:a16="http://schemas.microsoft.com/office/drawing/2014/main" val="2348793332"/>
                    </a:ext>
                  </a:extLst>
                </a:gridCol>
                <a:gridCol w="2845853">
                  <a:extLst>
                    <a:ext uri="{9D8B030D-6E8A-4147-A177-3AD203B41FA5}">
                      <a16:colId xmlns:a16="http://schemas.microsoft.com/office/drawing/2014/main" val="1061439739"/>
                    </a:ext>
                  </a:extLst>
                </a:gridCol>
                <a:gridCol w="6156391">
                  <a:extLst>
                    <a:ext uri="{9D8B030D-6E8A-4147-A177-3AD203B41FA5}">
                      <a16:colId xmlns:a16="http://schemas.microsoft.com/office/drawing/2014/main" val="2196529046"/>
                    </a:ext>
                  </a:extLst>
                </a:gridCol>
              </a:tblGrid>
              <a:tr h="374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7876"/>
                          </a:solidFill>
                          <a:latin typeface="광양햇살체 Bold" pitchFamily="2" charset="-127"/>
                          <a:ea typeface="광양햇살체 Bold" pitchFamily="2" charset="-127"/>
                        </a:rPr>
                        <a:t>단계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7876"/>
                          </a:solidFill>
                          <a:latin typeface="광양햇살체 Bold" pitchFamily="2" charset="-127"/>
                          <a:ea typeface="광양햇살체 Bold" pitchFamily="2" charset="-127"/>
                        </a:rPr>
                        <a:t>산출물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7876"/>
                          </a:solidFill>
                          <a:latin typeface="광양햇살체 Bold" pitchFamily="2" charset="-127"/>
                          <a:ea typeface="광양햇살체 Bold" pitchFamily="2" charset="-127"/>
                        </a:rPr>
                        <a:t>설명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2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717419"/>
                  </a:ext>
                </a:extLst>
              </a:tr>
              <a:tr h="341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제안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제안서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주제 제안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9849703"/>
                  </a:ext>
                </a:extLst>
              </a:tr>
              <a:tr h="34177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요구분석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기능별 요구사항 기술서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기능별 요구사항 서술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481837"/>
                  </a:ext>
                </a:extLst>
              </a:tr>
              <a:tr h="3664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페이지별 요구사항 기술서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기능별 요구사항을 기반으로 페이지별 요구사항 작성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053123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요구사항 기술서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애니메이션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글꼴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등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에 들어갈 요구사항 작성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75247"/>
                  </a:ext>
                </a:extLst>
              </a:tr>
              <a:tr h="34177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분석설계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설계서 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페이지 설계서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및 페이지 설계 진행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739053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인터페이스 설계서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컴포넌트별 인터페이스 설계서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148471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설계서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관계 모델의 테이블 상세 기술서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3460939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명세서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의 파라미터</a:t>
                      </a:r>
                      <a:r>
                        <a:rPr lang="en-US" altLang="ko-K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주소등 세부적인 정보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6731664"/>
                  </a:ext>
                </a:extLst>
              </a:tr>
              <a:tr h="34177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개발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소스코드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개발 완료 소스 코드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920138"/>
                  </a:ext>
                </a:extLst>
              </a:tr>
              <a:tr h="341771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테스팅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테스트 시나리오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수행할 테스트에 대한 시나리오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5874846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테스트 결과서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시나리오에 따른 테스트 수행 결과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4751305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오류 보고서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테스팅 과정에서 발견된 오류 정리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894882"/>
                  </a:ext>
                </a:extLst>
              </a:tr>
              <a:tr h="341771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최종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 수행 논문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프로젝트와 주요 알고리즘에 대한 논문 작성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06481"/>
                  </a:ext>
                </a:extLst>
              </a:tr>
              <a:tr h="341771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광양햇살체 Regular" pitchFamily="2" charset="-127"/>
                        <a:ea typeface="광양햇살체 Regular" pitchFamily="2" charset="-127"/>
                      </a:endParaRP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완료 보고서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 종료 보고서</a:t>
                      </a:r>
                    </a:p>
                  </a:txBody>
                  <a:tcPr marL="109728" marR="109728" marT="54864" marB="54864" anchor="ctr">
                    <a:lnL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5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893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73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67141" y="2445586"/>
            <a:ext cx="8100634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1. </a:t>
            </a:r>
            <a:r>
              <a:rPr lang="ko-KR" altLang="en-US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  <a:endParaRPr lang="en-US" altLang="ko-KR" sz="5400" b="1" kern="0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87653-2B14-DD29-A2D4-0040E1B3269A}"/>
              </a:ext>
            </a:extLst>
          </p:cNvPr>
          <p:cNvSpPr/>
          <p:nvPr/>
        </p:nvSpPr>
        <p:spPr>
          <a:xfrm>
            <a:off x="767141" y="3680539"/>
            <a:ext cx="47137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개발 필요성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개발 목표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25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7900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60B9D9-E892-C1FF-5D90-3950C6CC9B81}"/>
              </a:ext>
            </a:extLst>
          </p:cNvPr>
          <p:cNvSpPr txBox="1"/>
          <p:nvPr/>
        </p:nvSpPr>
        <p:spPr>
          <a:xfrm>
            <a:off x="869999" y="1122349"/>
            <a:ext cx="5176161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특허 출원 </a:t>
            </a:r>
            <a:r>
              <a:rPr lang="en-US" altLang="ko-KR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– 1</a:t>
            </a: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건 </a:t>
            </a:r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(</a:t>
            </a:r>
            <a:r>
              <a:rPr lang="ko-KR" altLang="en-US" sz="1200" b="1" dirty="0">
                <a:solidFill>
                  <a:schemeClr val="bg2">
                    <a:lumMod val="7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예정</a:t>
            </a:r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  <a:latin typeface="광양햇살체 Bold" pitchFamily="2" charset="-127"/>
                <a:ea typeface="광양햇살체 Bold" pitchFamily="2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S/W </a:t>
            </a: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저작권 등록 </a:t>
            </a:r>
            <a:r>
              <a:rPr lang="en-US" altLang="ko-KR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- 1</a:t>
            </a: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진행중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)</a:t>
            </a:r>
            <a:endParaRPr lang="en-US" altLang="ko-KR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</a:endParaRPr>
          </a:p>
          <a:p>
            <a:pPr marL="342900" indent="-342900"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논문 등록 </a:t>
            </a:r>
            <a:r>
              <a:rPr lang="en-US" altLang="ko-KR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– 2</a:t>
            </a:r>
            <a:r>
              <a:rPr lang="ko-KR" altLang="en-US" b="1" dirty="0">
                <a:solidFill>
                  <a:srgbClr val="FF7876"/>
                </a:solidFill>
                <a:latin typeface="광양햇살체 Bold" pitchFamily="2" charset="-127"/>
                <a:ea typeface="광양햇살체 Bold" pitchFamily="2" charset="-127"/>
              </a:rPr>
              <a:t>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등록 완료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광양햇살체 Bold" pitchFamily="2" charset="-127"/>
                <a:ea typeface="광양햇살체 Bold" pitchFamily="2" charset="-127"/>
                <a:cs typeface="+mn-cs"/>
              </a:rPr>
              <a:t>)</a:t>
            </a:r>
            <a:endParaRPr lang="ko-KR" altLang="en-US" b="1" dirty="0">
              <a:solidFill>
                <a:srgbClr val="FF7876"/>
              </a:solidFill>
              <a:latin typeface="광양햇살체 Bold" pitchFamily="2" charset="-127"/>
              <a:ea typeface="광양햇살체 Bold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6B11BF6-575F-E10E-AB80-4CB56CF70C31}"/>
              </a:ext>
            </a:extLst>
          </p:cNvPr>
          <p:cNvGrpSpPr/>
          <p:nvPr/>
        </p:nvGrpSpPr>
        <p:grpSpPr>
          <a:xfrm>
            <a:off x="1333613" y="2446879"/>
            <a:ext cx="9404946" cy="3775328"/>
            <a:chOff x="1195296" y="2601374"/>
            <a:chExt cx="9404946" cy="377532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C1479E-7CA5-3A73-D8EE-0003ACB2E147}"/>
                </a:ext>
              </a:extLst>
            </p:cNvPr>
            <p:cNvGrpSpPr/>
            <p:nvPr/>
          </p:nvGrpSpPr>
          <p:grpSpPr>
            <a:xfrm>
              <a:off x="6250771" y="2601374"/>
              <a:ext cx="4110933" cy="3260478"/>
              <a:chOff x="2291210" y="3003395"/>
              <a:chExt cx="4110933" cy="369225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FD9AEB0-0EF1-7FE2-BF3F-E0B9B1DE1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1313" y="3003395"/>
                <a:ext cx="2430830" cy="3599761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5F4D706-0692-4B87-4E06-550824C2A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1210" y="3095651"/>
                <a:ext cx="2367394" cy="3600000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16834C3-9798-472B-1029-A3C352B4CF16}"/>
                </a:ext>
              </a:extLst>
            </p:cNvPr>
            <p:cNvGrpSpPr/>
            <p:nvPr/>
          </p:nvGrpSpPr>
          <p:grpSpPr>
            <a:xfrm>
              <a:off x="1195296" y="2654570"/>
              <a:ext cx="4310260" cy="3291245"/>
              <a:chOff x="-88505" y="2341480"/>
              <a:chExt cx="5475111" cy="375655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4C25EFB-05B1-FD99-9B3F-07CC4C8AD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310" y="2341480"/>
                <a:ext cx="2634296" cy="3600001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0E4C7A0-46AD-A623-28C8-BF0367AE8103}"/>
                  </a:ext>
                </a:extLst>
              </p:cNvPr>
              <p:cNvGrpSpPr/>
              <p:nvPr/>
            </p:nvGrpSpPr>
            <p:grpSpPr>
              <a:xfrm>
                <a:off x="-88505" y="2402359"/>
                <a:ext cx="4351944" cy="3695672"/>
                <a:chOff x="252393" y="2353672"/>
                <a:chExt cx="4351944" cy="36956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5340DAEA-A0A7-0B93-AF0E-ED80175F8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8381" y="2353672"/>
                  <a:ext cx="2625956" cy="3600001"/>
                </a:xfrm>
                <a:prstGeom prst="rect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5FAADD4-B226-7DD0-A63D-9D874CE32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15002" y="2414555"/>
                  <a:ext cx="2633249" cy="3599999"/>
                </a:xfrm>
                <a:prstGeom prst="rect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672CBF95-C741-4DF7-7BF4-0F59542E8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393" y="2449344"/>
                  <a:ext cx="2627358" cy="3600000"/>
                </a:xfrm>
                <a:prstGeom prst="rect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</p:pic>
          </p:grp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999BF1-2534-4F4D-9CB2-64579EACE76D}"/>
                </a:ext>
              </a:extLst>
            </p:cNvPr>
            <p:cNvSpPr/>
            <p:nvPr/>
          </p:nvSpPr>
          <p:spPr>
            <a:xfrm>
              <a:off x="1772954" y="5945815"/>
              <a:ext cx="263598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2023 </a:t>
              </a: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대학생 논문경진대회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Regular" pitchFamily="2" charset="-127"/>
                <a:ea typeface="광양햇살체 Regular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1CBFB8-1001-6759-8365-6684436C12C0}"/>
                </a:ext>
              </a:extLst>
            </p:cNvPr>
            <p:cNvSpPr/>
            <p:nvPr/>
          </p:nvSpPr>
          <p:spPr>
            <a:xfrm>
              <a:off x="5986416" y="5943319"/>
              <a:ext cx="4613826" cy="417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APIC-IST 2023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E1FCBA-8504-F8B2-5D12-71FCE8BC864B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성과 현황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 및 향후 계획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01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866D9F5-6471-FAE1-C183-5965C3F819C9}"/>
              </a:ext>
            </a:extLst>
          </p:cNvPr>
          <p:cNvSpPr/>
          <p:nvPr/>
        </p:nvSpPr>
        <p:spPr>
          <a:xfrm>
            <a:off x="1045139" y="1389751"/>
            <a:ext cx="10412235" cy="1889022"/>
          </a:xfrm>
          <a:prstGeom prst="roundRect">
            <a:avLst>
              <a:gd name="adj" fmla="val 1159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향후 계획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 및 향후 계획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7900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DFF0991-E380-58D7-92FF-07C34EAF9938}"/>
              </a:ext>
            </a:extLst>
          </p:cNvPr>
          <p:cNvGrpSpPr/>
          <p:nvPr/>
        </p:nvGrpSpPr>
        <p:grpSpPr>
          <a:xfrm>
            <a:off x="1277879" y="1858180"/>
            <a:ext cx="9801359" cy="948337"/>
            <a:chOff x="1277881" y="1700945"/>
            <a:chExt cx="9801359" cy="94833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A423263-D949-B8DA-83D0-B876E6002A2F}"/>
                </a:ext>
              </a:extLst>
            </p:cNvPr>
            <p:cNvSpPr/>
            <p:nvPr/>
          </p:nvSpPr>
          <p:spPr>
            <a:xfrm>
              <a:off x="1277881" y="1700945"/>
              <a:ext cx="2635986" cy="948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둘기마요_고딕" pitchFamily="2" charset="-127"/>
                  <a:ea typeface="둘기마요_고딕" pitchFamily="2" charset="-127"/>
                </a:rPr>
                <a:t>지원하는 다국어 범위 확대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현재 지원하는 언어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: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 한국어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,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영어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,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중국어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지원하는 언어를 확대하여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플랫폼 확장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Regular" pitchFamily="2" charset="-127"/>
                <a:ea typeface="광양햇살체 Regular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C3A201-0EEE-6DE5-02CE-487605014A53}"/>
                </a:ext>
              </a:extLst>
            </p:cNvPr>
            <p:cNvSpPr/>
            <p:nvPr/>
          </p:nvSpPr>
          <p:spPr>
            <a:xfrm>
              <a:off x="4778009" y="1827902"/>
              <a:ext cx="2635986" cy="694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둘기마요_고딕" pitchFamily="2" charset="-127"/>
                  <a:ea typeface="둘기마요_고딕" pitchFamily="2" charset="-127"/>
                </a:rPr>
                <a:t>일기 공유 서비스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오늘의 일기를 공유하는 플랫폼 제공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Regular" pitchFamily="2" charset="-127"/>
                <a:ea typeface="광양햇살체 Regular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B4BCFF6-CE99-1FAF-F965-54E789277E8B}"/>
                </a:ext>
              </a:extLst>
            </p:cNvPr>
            <p:cNvSpPr/>
            <p:nvPr/>
          </p:nvSpPr>
          <p:spPr>
            <a:xfrm>
              <a:off x="8278137" y="1700945"/>
              <a:ext cx="2801103" cy="939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둘기마요_고딕" pitchFamily="2" charset="-127"/>
                  <a:ea typeface="둘기마요_고딕" pitchFamily="2" charset="-127"/>
                </a:rPr>
                <a:t>수면 상태 분석 기능 확대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둘기마요_고딕" pitchFamily="2" charset="-127"/>
                <a:ea typeface="둘기마요_고딕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Motion tracking, Smart IOT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광양햇살체 Regular" pitchFamily="2" charset="-127"/>
                  <a:ea typeface="광양햇살체 Regular" pitchFamily="2" charset="-127"/>
                </a:rPr>
                <a:t>등을 적용해 다방면으로 아기의 수면 상태 분석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Regular" pitchFamily="2" charset="-127"/>
                <a:ea typeface="광양햇살체 Regular" pitchFamily="2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D68836A-E696-7809-2E00-E7708679F509}"/>
              </a:ext>
            </a:extLst>
          </p:cNvPr>
          <p:cNvSpPr/>
          <p:nvPr/>
        </p:nvSpPr>
        <p:spPr>
          <a:xfrm rot="21343376">
            <a:off x="717976" y="1192557"/>
            <a:ext cx="1659837" cy="4095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7876"/>
                </a:solidFill>
                <a:latin typeface="둘기마요_고딕" pitchFamily="2" charset="-127"/>
                <a:ea typeface="둘기마요_고딕" pitchFamily="2" charset="-127"/>
              </a:rPr>
              <a:t># </a:t>
            </a:r>
            <a:r>
              <a:rPr lang="ko-KR" altLang="en-US" sz="1600" b="1" dirty="0">
                <a:solidFill>
                  <a:srgbClr val="FF7876"/>
                </a:solidFill>
                <a:latin typeface="둘기마요_고딕" pitchFamily="2" charset="-127"/>
                <a:ea typeface="둘기마요_고딕" pitchFamily="2" charset="-127"/>
              </a:rPr>
              <a:t>개선 방향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1A371E7-F036-E3E4-6023-806CD0A5B285}"/>
              </a:ext>
            </a:extLst>
          </p:cNvPr>
          <p:cNvSpPr/>
          <p:nvPr/>
        </p:nvSpPr>
        <p:spPr>
          <a:xfrm rot="21343376">
            <a:off x="717975" y="3428766"/>
            <a:ext cx="1659837" cy="4095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7876"/>
                </a:solidFill>
                <a:latin typeface="둘기마요_고딕" pitchFamily="2" charset="-127"/>
                <a:ea typeface="둘기마요_고딕" pitchFamily="2" charset="-127"/>
              </a:rPr>
              <a:t># </a:t>
            </a:r>
            <a:r>
              <a:rPr lang="ko-KR" altLang="en-US" sz="1600" b="1" dirty="0">
                <a:solidFill>
                  <a:srgbClr val="FF7876"/>
                </a:solidFill>
                <a:latin typeface="둘기마요_고딕" pitchFamily="2" charset="-127"/>
                <a:ea typeface="둘기마요_고딕" pitchFamily="2" charset="-127"/>
              </a:rPr>
              <a:t>공모전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9A4960-B807-DC17-1C67-2D66161092F1}"/>
              </a:ext>
            </a:extLst>
          </p:cNvPr>
          <p:cNvGrpSpPr/>
          <p:nvPr/>
        </p:nvGrpSpPr>
        <p:grpSpPr>
          <a:xfrm>
            <a:off x="2577076" y="3694742"/>
            <a:ext cx="7348360" cy="2590448"/>
            <a:chOff x="3503168" y="3105546"/>
            <a:chExt cx="7348360" cy="259044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663325C-F5AA-9E9B-E052-1A093B771450}"/>
                </a:ext>
              </a:extLst>
            </p:cNvPr>
            <p:cNvGrpSpPr/>
            <p:nvPr/>
          </p:nvGrpSpPr>
          <p:grpSpPr>
            <a:xfrm>
              <a:off x="3503168" y="3105546"/>
              <a:ext cx="7101611" cy="600164"/>
              <a:chOff x="3445012" y="4033663"/>
              <a:chExt cx="7101611" cy="60016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9D1DE91-567E-4DD5-A56F-0622958DF328}"/>
                  </a:ext>
                </a:extLst>
              </p:cNvPr>
              <p:cNvSpPr/>
              <p:nvPr/>
            </p:nvSpPr>
            <p:spPr>
              <a:xfrm>
                <a:off x="3445012" y="4033663"/>
                <a:ext cx="3652696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FF7876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SW </a:t>
                </a:r>
                <a:r>
                  <a:rPr lang="ko-KR" altLang="en-US" sz="2400" b="1" dirty="0">
                    <a:solidFill>
                      <a:srgbClr val="FF7876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상상기업 진행</a:t>
                </a:r>
                <a:endParaRPr lang="en-US" altLang="ko-KR" sz="2400" b="1" dirty="0">
                  <a:solidFill>
                    <a:srgbClr val="FF7876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0B0F824C-B8D4-9309-7D8D-9ABCC19BBFEF}"/>
                  </a:ext>
                </a:extLst>
              </p:cNvPr>
              <p:cNvSpPr/>
              <p:nvPr/>
            </p:nvSpPr>
            <p:spPr>
              <a:xfrm>
                <a:off x="7357163" y="4160620"/>
                <a:ext cx="31894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rgbClr val="FF7876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공개 </a:t>
                </a:r>
                <a:r>
                  <a:rPr lang="en-US" altLang="ko-KR" sz="2400" b="1" dirty="0">
                    <a:solidFill>
                      <a:srgbClr val="FF7876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SW </a:t>
                </a:r>
                <a:r>
                  <a:rPr lang="ko-KR" altLang="en-US" sz="2400" b="1" dirty="0">
                    <a:solidFill>
                      <a:srgbClr val="FF7876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개발자 대회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둘기마요_고딕" pitchFamily="2" charset="-127"/>
                  <a:ea typeface="둘기마요_고딕" pitchFamily="2" charset="-127"/>
                  <a:cs typeface="+mn-cs"/>
                </a:endParaRP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30015D-8CB2-B5EC-3287-6E6D25A9CF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86"/>
            <a:stretch/>
          </p:blipFill>
          <p:spPr bwMode="auto">
            <a:xfrm>
              <a:off x="3909562" y="3832667"/>
              <a:ext cx="2839909" cy="1863327"/>
            </a:xfrm>
            <a:prstGeom prst="roundRect">
              <a:avLst>
                <a:gd name="adj" fmla="val 499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E6E3180-A4B6-E006-5C20-9CDA3ED5D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571" y="3832667"/>
              <a:ext cx="3682957" cy="1211913"/>
            </a:xfrm>
            <a:prstGeom prst="roundRect">
              <a:avLst>
                <a:gd name="adj" fmla="val 5589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E7000-19E5-5C8D-6EFC-7284999CB48B}"/>
                </a:ext>
              </a:extLst>
            </p:cNvPr>
            <p:cNvSpPr txBox="1"/>
            <p:nvPr/>
          </p:nvSpPr>
          <p:spPr>
            <a:xfrm>
              <a:off x="7168572" y="5086691"/>
              <a:ext cx="36829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둘기마요_고딕" pitchFamily="2" charset="-127"/>
                  <a:ea typeface="둘기마요_고딕" pitchFamily="2" charset="-127"/>
                  <a:cs typeface="+mn-cs"/>
                </a:rPr>
                <a:t>예정 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둘기마요_고딕" pitchFamily="2" charset="-127"/>
                  <a:ea typeface="둘기마요_고딕" pitchFamily="2" charset="-127"/>
                  <a:cs typeface="+mn-cs"/>
                </a:rPr>
                <a:t> : 2023.09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728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B8818C-51AB-CC8B-0BD1-B94478606B34}"/>
              </a:ext>
            </a:extLst>
          </p:cNvPr>
          <p:cNvSpPr/>
          <p:nvPr/>
        </p:nvSpPr>
        <p:spPr>
          <a:xfrm>
            <a:off x="596276" y="4128100"/>
            <a:ext cx="200624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노승하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컴퓨터공학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20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프로젝트 총괄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스크럼 마스터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App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개발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 (Login,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My Page)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badi" panose="020B0604020104020204" pitchFamily="34" charset="0"/>
                <a:ea typeface="카페24 써라운드" pitchFamily="2" charset="-127"/>
                <a:cs typeface="카페24 써라운드" pitchFamily="2" charset="-127"/>
              </a:rPr>
              <a:t>팀원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역할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 및 향후 계획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7900" y="-560181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641FD8-63D4-F7BB-9E50-E905003C3600}"/>
              </a:ext>
            </a:extLst>
          </p:cNvPr>
          <p:cNvSpPr/>
          <p:nvPr/>
        </p:nvSpPr>
        <p:spPr>
          <a:xfrm>
            <a:off x="2748200" y="4128100"/>
            <a:ext cx="200624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김정효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컴퓨터공학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20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App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개발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 (Diary,</a:t>
            </a:r>
            <a:r>
              <a:rPr lang="en-US" altLang="ko-KR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ko-KR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</a:rPr>
              <a:t>홈캠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FCM</a:t>
            </a:r>
            <a:r>
              <a:rPr lang="ko-KR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 알림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서비스 연동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5F321A-38B9-8028-17C5-CF977EBC5DD1}"/>
              </a:ext>
            </a:extLst>
          </p:cNvPr>
          <p:cNvSpPr/>
          <p:nvPr/>
        </p:nvSpPr>
        <p:spPr>
          <a:xfrm>
            <a:off x="9589480" y="4089628"/>
            <a:ext cx="2006244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임원빈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컴퓨터공학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20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Backend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Raspberry Pi</a:t>
            </a:r>
            <a:br>
              <a:rPr lang="en-US" altLang="ko-KR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</a:b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Streaming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최적화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Testing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BBF739A-B47C-0533-0771-7C3E20905093}"/>
              </a:ext>
            </a:extLst>
          </p:cNvPr>
          <p:cNvSpPr/>
          <p:nvPr/>
        </p:nvSpPr>
        <p:spPr>
          <a:xfrm>
            <a:off x="7344193" y="4128100"/>
            <a:ext cx="2006244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피선우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컴퓨터공학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18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Raspberry</a:t>
            </a:r>
            <a:r>
              <a:rPr lang="ko-KR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 </a:t>
            </a:r>
            <a:r>
              <a:rPr lang="en-US" altLang="ko-KR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Pi</a:t>
            </a:r>
            <a:r>
              <a:rPr lang="ko-KR" altLang="en-US" sz="1300" dirty="0">
                <a:solidFill>
                  <a:prstClr val="black">
                    <a:lumMod val="50000"/>
                    <a:lumOff val="50000"/>
                  </a:prstClr>
                </a:solidFill>
                <a:latin typeface="둘기마요_고딕" pitchFamily="2" charset="-127"/>
                <a:ea typeface="둘기마요_고딕" pitchFamily="2" charset="-127"/>
              </a:rPr>
              <a:t> 환경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구축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AI &amp;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포즈 추정 </a:t>
            </a:r>
            <a:b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</a:b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알고리즘 개발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DCFAC1-BE01-1C53-69B0-932DE60DFBBD}"/>
              </a:ext>
            </a:extLst>
          </p:cNvPr>
          <p:cNvSpPr/>
          <p:nvPr/>
        </p:nvSpPr>
        <p:spPr>
          <a:xfrm>
            <a:off x="5016000" y="4128100"/>
            <a:ext cx="2160000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홍찬의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7876"/>
              </a:solidFill>
              <a:effectLst/>
              <a:uLnTx/>
              <a:uFillTx/>
              <a:latin typeface="둘기마요_고딕" pitchFamily="2" charset="-127"/>
              <a:ea typeface="둘기마요_고딕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컴퓨터공학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7876"/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18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App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개발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 (Main Page, Statistic Page)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UI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둘기마요_고딕" pitchFamily="2" charset="-127"/>
                <a:ea typeface="둘기마요_고딕" pitchFamily="2" charset="-127"/>
                <a:cs typeface="+mn-cs"/>
              </a:rPr>
              <a:t>설계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B309A8-B020-579D-5495-62A2E0B6CF1C}"/>
              </a:ext>
            </a:extLst>
          </p:cNvPr>
          <p:cNvGrpSpPr/>
          <p:nvPr/>
        </p:nvGrpSpPr>
        <p:grpSpPr>
          <a:xfrm>
            <a:off x="596276" y="2029541"/>
            <a:ext cx="10943126" cy="2098559"/>
            <a:chOff x="596276" y="2029541"/>
            <a:chExt cx="10943126" cy="20985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00C1A4-ADEB-1959-125A-8EBAEA8770F0}"/>
                </a:ext>
              </a:extLst>
            </p:cNvPr>
            <p:cNvGrpSpPr/>
            <p:nvPr/>
          </p:nvGrpSpPr>
          <p:grpSpPr>
            <a:xfrm>
              <a:off x="596276" y="2029541"/>
              <a:ext cx="8709110" cy="2098559"/>
              <a:chOff x="596276" y="2029541"/>
              <a:chExt cx="8709110" cy="2098559"/>
            </a:xfrm>
          </p:grpSpPr>
          <p:pic>
            <p:nvPicPr>
              <p:cNvPr id="20" name="그림 19" descr="만화 영화, 인간의 얼굴, 장난감, 피규어이(가) 표시된 사진&#10;&#10;자동 생성된 설명">
                <a:extLst>
                  <a:ext uri="{FF2B5EF4-FFF2-40B4-BE49-F238E27FC236}">
                    <a16:creationId xmlns:a16="http://schemas.microsoft.com/office/drawing/2014/main" id="{1E36DF2C-ED6D-0C3F-9459-6636FADA1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244" y="2196028"/>
                <a:ext cx="1916142" cy="1893600"/>
              </a:xfrm>
              <a:prstGeom prst="rect">
                <a:avLst/>
              </a:prstGeom>
            </p:spPr>
          </p:pic>
          <p:pic>
            <p:nvPicPr>
              <p:cNvPr id="14" name="그림 13" descr="만화 영화, 인간의 얼굴, 피규어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92D0F722-5D08-629F-B86E-368C4DAFE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76" y="2029541"/>
                <a:ext cx="1895082" cy="1895082"/>
              </a:xfrm>
              <a:prstGeom prst="rect">
                <a:avLst/>
              </a:prstGeom>
            </p:spPr>
          </p:pic>
          <p:pic>
            <p:nvPicPr>
              <p:cNvPr id="24" name="그림 23" descr="만화 영화, 의류, 인간의 얼굴, 소녀이(가) 표시된 사진&#10;&#10;자동 생성된 설명">
                <a:extLst>
                  <a:ext uri="{FF2B5EF4-FFF2-40B4-BE49-F238E27FC236}">
                    <a16:creationId xmlns:a16="http://schemas.microsoft.com/office/drawing/2014/main" id="{26ED25E1-B93C-59BF-1EEA-D0C7A46CA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300" y="2234500"/>
                <a:ext cx="1893600" cy="1893600"/>
              </a:xfrm>
              <a:prstGeom prst="rect">
                <a:avLst/>
              </a:prstGeom>
            </p:spPr>
          </p:pic>
          <p:pic>
            <p:nvPicPr>
              <p:cNvPr id="29" name="그림 28" descr="노트북, 컴퓨터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5243D04D-A590-B256-08E2-BE68414C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7006" y="2088088"/>
                <a:ext cx="1777987" cy="1777987"/>
              </a:xfrm>
              <a:prstGeom prst="rect">
                <a:avLst/>
              </a:prstGeom>
            </p:spPr>
          </p:pic>
        </p:grpSp>
        <p:pic>
          <p:nvPicPr>
            <p:cNvPr id="3" name="그림 2" descr="만화 영화, 미소, 장난감, 애니메이션이(가) 표시된 사진&#10;&#10;자동 생성된 설명">
              <a:extLst>
                <a:ext uri="{FF2B5EF4-FFF2-40B4-BE49-F238E27FC236}">
                  <a16:creationId xmlns:a16="http://schemas.microsoft.com/office/drawing/2014/main" id="{40B68507-2DCD-BDD8-C1BF-58A61535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802" y="2031023"/>
              <a:ext cx="1893600" cy="189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38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301814" y="2281192"/>
            <a:ext cx="697937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80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71355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E2EC003C-A84B-EC1B-0D19-EC31FBF40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300" y="2165241"/>
            <a:ext cx="1777987" cy="1777987"/>
          </a:xfrm>
          <a:prstGeom prst="rect">
            <a:avLst/>
          </a:prstGeom>
        </p:spPr>
      </p:pic>
      <p:pic>
        <p:nvPicPr>
          <p:cNvPr id="13" name="그림 12" descr="인간의 얼굴, 만화 영화이(가) 표시된 사진&#10;&#10;자동 생성된 설명">
            <a:extLst>
              <a:ext uri="{FF2B5EF4-FFF2-40B4-BE49-F238E27FC236}">
                <a16:creationId xmlns:a16="http://schemas.microsoft.com/office/drawing/2014/main" id="{B3D5A65E-3F11-1591-A842-ECA2BABC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05" y="2261035"/>
            <a:ext cx="1777987" cy="1777987"/>
          </a:xfrm>
          <a:prstGeom prst="rect">
            <a:avLst/>
          </a:prstGeom>
        </p:spPr>
      </p:pic>
      <p:pic>
        <p:nvPicPr>
          <p:cNvPr id="12" name="그림 11" descr="만화 영화, 인간의 얼굴, 애니메이션이(가) 표시된 사진&#10;&#10;자동 생성된 설명">
            <a:extLst>
              <a:ext uri="{FF2B5EF4-FFF2-40B4-BE49-F238E27FC236}">
                <a16:creationId xmlns:a16="http://schemas.microsoft.com/office/drawing/2014/main" id="{D0201A02-A49A-C881-AB09-3C79F9922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35" y="4179506"/>
            <a:ext cx="1777987" cy="1777987"/>
          </a:xfrm>
          <a:prstGeom prst="rect">
            <a:avLst/>
          </a:prstGeom>
        </p:spPr>
      </p:pic>
      <p:pic>
        <p:nvPicPr>
          <p:cNvPr id="9" name="그림 8" descr="인간의 얼굴, 만화 영화, 예술이(가) 표시된 사진&#10;&#10;자동 생성된 설명">
            <a:extLst>
              <a:ext uri="{FF2B5EF4-FFF2-40B4-BE49-F238E27FC236}">
                <a16:creationId xmlns:a16="http://schemas.microsoft.com/office/drawing/2014/main" id="{9CFB35DA-3479-5915-4441-514EB0C3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64" y="4188215"/>
            <a:ext cx="1777987" cy="1777987"/>
          </a:xfrm>
          <a:prstGeom prst="rect">
            <a:avLst/>
          </a:prstGeom>
        </p:spPr>
      </p:pic>
      <p:pic>
        <p:nvPicPr>
          <p:cNvPr id="7" name="그림 6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FAC925A7-C9A2-EC94-897F-87630CD88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48" y="411082"/>
            <a:ext cx="1782220" cy="184995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148203" y="2431826"/>
            <a:ext cx="6979379" cy="1573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7000" b="1" kern="0" dirty="0">
                <a:solidFill>
                  <a:srgbClr val="FF7876"/>
                </a:solidFill>
                <a:latin typeface="카페24 써라운드" panose="020F0800000000000000" charset="-127"/>
                <a:ea typeface="카페24 써라운드" panose="020F0800000000000000" charset="-127"/>
                <a:cs typeface="카페24 써라운드" panose="020F0800000000000000" charset="-127"/>
              </a:rPr>
              <a:t>감사합니다</a:t>
            </a:r>
            <a:r>
              <a:rPr lang="en-US" altLang="ko-KR" sz="7000" b="1" kern="0" dirty="0">
                <a:solidFill>
                  <a:srgbClr val="FF7876"/>
                </a:solidFill>
                <a:latin typeface="카페24 써라운드" panose="020F0800000000000000" charset="-127"/>
                <a:ea typeface="카페24 써라운드" panose="020F0800000000000000" charset="-127"/>
                <a:cs typeface="카페24 써라운드" panose="020F080000000000000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2596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필요성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C9E266-4371-5EE5-2D82-4ACBE5A0C255}"/>
              </a:ext>
            </a:extLst>
          </p:cNvPr>
          <p:cNvSpPr/>
          <p:nvPr/>
        </p:nvSpPr>
        <p:spPr>
          <a:xfrm>
            <a:off x="4613384" y="4730210"/>
            <a:ext cx="2959071" cy="727447"/>
          </a:xfrm>
          <a:prstGeom prst="roundRect">
            <a:avLst>
              <a:gd name="adj" fmla="val 22213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b="1" dirty="0">
                <a:solidFill>
                  <a:prstClr val="white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육아 스트레스 해소</a:t>
            </a:r>
            <a:endParaRPr lang="en-US" altLang="ko-KR" b="1" dirty="0">
              <a:solidFill>
                <a:prstClr val="white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4FEF56-56D7-E429-7A11-36E0F9550237}"/>
              </a:ext>
            </a:extLst>
          </p:cNvPr>
          <p:cNvSpPr/>
          <p:nvPr/>
        </p:nvSpPr>
        <p:spPr>
          <a:xfrm>
            <a:off x="4721334" y="482393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FAD320-9405-ADEC-5A4B-DC9E7A594E99}"/>
              </a:ext>
            </a:extLst>
          </p:cNvPr>
          <p:cNvSpPr/>
          <p:nvPr/>
        </p:nvSpPr>
        <p:spPr>
          <a:xfrm>
            <a:off x="967641" y="2698830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편리한 스마트 육아 수첩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A12D46-1B7E-DD18-0184-731FF0A90CEA}"/>
              </a:ext>
            </a:extLst>
          </p:cNvPr>
          <p:cNvSpPr/>
          <p:nvPr/>
        </p:nvSpPr>
        <p:spPr>
          <a:xfrm>
            <a:off x="4613903" y="1804419"/>
            <a:ext cx="2959071" cy="727447"/>
          </a:xfrm>
          <a:prstGeom prst="roundRect">
            <a:avLst>
              <a:gd name="adj" fmla="val 18244"/>
            </a:avLst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CCTV</a:t>
            </a:r>
            <a:r>
              <a:rPr lang="ko-KR" altLang="en-US" sz="16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실시간 관찰</a:t>
            </a:r>
            <a:endParaRPr lang="en-US" altLang="ko-KR" sz="16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53EC147-58DD-5B1E-DA57-F9A45A0BBA93}"/>
              </a:ext>
            </a:extLst>
          </p:cNvPr>
          <p:cNvSpPr/>
          <p:nvPr/>
        </p:nvSpPr>
        <p:spPr>
          <a:xfrm>
            <a:off x="4613384" y="2698830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부모의 불안감 해소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7B1BE3-C64E-F134-A956-4E599B54EA4C}"/>
              </a:ext>
            </a:extLst>
          </p:cNvPr>
          <p:cNvSpPr/>
          <p:nvPr/>
        </p:nvSpPr>
        <p:spPr>
          <a:xfrm>
            <a:off x="8313504" y="1804419"/>
            <a:ext cx="2959071" cy="727447"/>
          </a:xfrm>
          <a:prstGeom prst="roundRect">
            <a:avLst>
              <a:gd name="adj" fmla="val 16921"/>
            </a:avLst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아기 수면 자세 탐지</a:t>
            </a:r>
            <a:endParaRPr lang="en-US" altLang="ko-KR" sz="16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E43432-D4FA-ABB6-8A83-57B3A633D3E0}"/>
              </a:ext>
            </a:extLst>
          </p:cNvPr>
          <p:cNvSpPr/>
          <p:nvPr/>
        </p:nvSpPr>
        <p:spPr>
          <a:xfrm>
            <a:off x="8313504" y="2695636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영아 돌연사 증후군 예방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4C6A2EC6-B555-D156-933E-52BE4CF89C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30171" y="4970286"/>
            <a:ext cx="292523" cy="256015"/>
            <a:chOff x="496" y="4251"/>
            <a:chExt cx="641" cy="56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D1D776D7-278F-C7C8-9B1B-E48BE753E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ABBBFE2F-47DC-9FC0-BA37-706D5D603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D2E713F5-19CB-743F-16AC-59058843F00F}"/>
              </a:ext>
            </a:extLst>
          </p:cNvPr>
          <p:cNvSpPr/>
          <p:nvPr/>
        </p:nvSpPr>
        <p:spPr>
          <a:xfrm>
            <a:off x="967641" y="1804419"/>
            <a:ext cx="2959071" cy="727447"/>
          </a:xfrm>
          <a:prstGeom prst="roundRect">
            <a:avLst>
              <a:gd name="adj" fmla="val 19567"/>
            </a:avLst>
          </a:prstGeom>
          <a:solidFill>
            <a:schemeClr val="bg1"/>
          </a:solidFill>
          <a:ln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ko-KR" altLang="en-US" sz="16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육아 기록 및 건강 관리</a:t>
            </a:r>
            <a:endParaRPr lang="en-US" altLang="ko-KR" sz="16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4D8588A2-BD08-B7A2-0B8F-D0CEE0E60A43}"/>
              </a:ext>
            </a:extLst>
          </p:cNvPr>
          <p:cNvSpPr>
            <a:spLocks noEditPoints="1"/>
          </p:cNvSpPr>
          <p:nvPr/>
        </p:nvSpPr>
        <p:spPr bwMode="auto">
          <a:xfrm>
            <a:off x="1195089" y="2008435"/>
            <a:ext cx="181324" cy="31829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35" name="직선 연결선 7">
            <a:extLst>
              <a:ext uri="{FF2B5EF4-FFF2-40B4-BE49-F238E27FC236}">
                <a16:creationId xmlns:a16="http://schemas.microsoft.com/office/drawing/2014/main" id="{C5E0A259-A35F-A36E-CE56-28E2BEBCDDE7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flipV="1">
            <a:off x="6092920" y="3060698"/>
            <a:ext cx="0" cy="1669512"/>
          </a:xfrm>
          <a:prstGeom prst="line">
            <a:avLst/>
          </a:prstGeom>
          <a:ln w="190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7">
            <a:extLst>
              <a:ext uri="{FF2B5EF4-FFF2-40B4-BE49-F238E27FC236}">
                <a16:creationId xmlns:a16="http://schemas.microsoft.com/office/drawing/2014/main" id="{A9DEEE0C-C276-09D5-AF51-4EF0A2C1687D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flipV="1">
            <a:off x="6092920" y="3057504"/>
            <a:ext cx="3700120" cy="1672706"/>
          </a:xfrm>
          <a:prstGeom prst="line">
            <a:avLst/>
          </a:prstGeom>
          <a:ln w="190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0DE8741-8AE6-7D20-3189-D56E0F91736F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H="1" flipV="1">
            <a:off x="2447177" y="3060698"/>
            <a:ext cx="3645743" cy="1669512"/>
          </a:xfrm>
          <a:prstGeom prst="line">
            <a:avLst/>
          </a:prstGeom>
          <a:ln w="19050">
            <a:solidFill>
              <a:srgbClr val="FF7876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8">
            <a:extLst>
              <a:ext uri="{FF2B5EF4-FFF2-40B4-BE49-F238E27FC236}">
                <a16:creationId xmlns:a16="http://schemas.microsoft.com/office/drawing/2014/main" id="{E9C5EA3E-0988-BC41-2785-21B5E7AC55BB}"/>
              </a:ext>
            </a:extLst>
          </p:cNvPr>
          <p:cNvSpPr/>
          <p:nvPr/>
        </p:nvSpPr>
        <p:spPr>
          <a:xfrm>
            <a:off x="4449875" y="5457656"/>
            <a:ext cx="3286088" cy="67746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종합 스마트 육아 서비스</a:t>
            </a:r>
          </a:p>
        </p:txBody>
      </p:sp>
      <p:pic>
        <p:nvPicPr>
          <p:cNvPr id="72" name="그림 71" descr="블랙, 어둠이(가) 표시된 사진&#10;&#10;자동 생성된 설명">
            <a:extLst>
              <a:ext uri="{FF2B5EF4-FFF2-40B4-BE49-F238E27FC236}">
                <a16:creationId xmlns:a16="http://schemas.microsoft.com/office/drawing/2014/main" id="{36320712-1BBE-D878-01CC-B960396DB0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39796" y="1976162"/>
            <a:ext cx="360193" cy="360193"/>
          </a:xfrm>
          <a:prstGeom prst="rect">
            <a:avLst/>
          </a:prstGeom>
          <a:noFill/>
        </p:spPr>
      </p:pic>
      <p:pic>
        <p:nvPicPr>
          <p:cNvPr id="77" name="그림 76" descr="클립아트, 그래픽, 상징, 디자인이(가) 표시된 사진&#10;&#10;자동 생성된 설명">
            <a:extLst>
              <a:ext uri="{FF2B5EF4-FFF2-40B4-BE49-F238E27FC236}">
                <a16:creationId xmlns:a16="http://schemas.microsoft.com/office/drawing/2014/main" id="{15E4C2B9-4EE5-5BFC-8F7E-DFAA97D60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08" y="1956496"/>
            <a:ext cx="470610" cy="470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725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목표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개요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E9C5FA-37C8-7DA7-5A27-F72074F15F4D}"/>
              </a:ext>
            </a:extLst>
          </p:cNvPr>
          <p:cNvSpPr txBox="1"/>
          <p:nvPr/>
        </p:nvSpPr>
        <p:spPr>
          <a:xfrm>
            <a:off x="781776" y="2316934"/>
            <a:ext cx="104908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YOLOv8-</a:t>
            </a:r>
            <a:r>
              <a:rPr lang="en-US" altLang="ko-KR" sz="2000" dirty="0"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Pose</a:t>
            </a:r>
            <a:r>
              <a:rPr lang="ko-KR" altLang="en-US" sz="2000" dirty="0"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 딥러닝 모델 기반의</a:t>
            </a: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 아기 비정상 수면 자세 탐지</a:t>
            </a:r>
            <a:endParaRPr lang="en-US" altLang="ko-KR" sz="2000" dirty="0">
              <a:solidFill>
                <a:schemeClr val="tx1"/>
              </a:solidFill>
              <a:latin typeface="둘기마요_고딕" pitchFamily="2" charset="-127"/>
              <a:ea typeface="둘기마요_고딕" pitchFamily="2" charset="-127"/>
              <a:cs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위험 자세로 수면 시 앱에서 알림을 주어 부모가 영아 돌연사 증후군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*</a:t>
            </a: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 대처</a:t>
            </a:r>
            <a:endParaRPr lang="en-US" altLang="ko-KR" sz="2000" dirty="0">
              <a:solidFill>
                <a:schemeClr val="tx1"/>
              </a:solidFill>
              <a:latin typeface="둘기마요_고딕" pitchFamily="2" charset="-127"/>
              <a:ea typeface="둘기마요_고딕" pitchFamily="2" charset="-127"/>
              <a:cs typeface="Roboto Light" panose="02000000000000000000" pitchFamily="2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1686A30-9D5B-10D3-F148-9F39CA27DB7C}"/>
              </a:ext>
            </a:extLst>
          </p:cNvPr>
          <p:cNvSpPr/>
          <p:nvPr/>
        </p:nvSpPr>
        <p:spPr>
          <a:xfrm>
            <a:off x="781776" y="1712577"/>
            <a:ext cx="5040000" cy="59529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36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 AI </a:t>
            </a:r>
            <a:r>
              <a:rPr lang="ko-KR" altLang="en-US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기반 수면</a:t>
            </a:r>
            <a:r>
              <a:rPr lang="en-US" altLang="ko-KR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관찰 및 알람</a:t>
            </a:r>
            <a:endParaRPr lang="en-US" altLang="ko-KR" sz="20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26DB2-8CC6-8B6A-7B35-562667EE8325}"/>
              </a:ext>
            </a:extLst>
          </p:cNvPr>
          <p:cNvSpPr txBox="1"/>
          <p:nvPr/>
        </p:nvSpPr>
        <p:spPr>
          <a:xfrm>
            <a:off x="781776" y="4656827"/>
            <a:ext cx="1049080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출산 후의 부모들에게 필수적이며 편리한 육아 기록 애플리케이션</a:t>
            </a:r>
            <a:endParaRPr lang="en-US" altLang="ko-KR" sz="2000" dirty="0">
              <a:latin typeface="둘기마요_고딕" pitchFamily="2" charset="-127"/>
              <a:ea typeface="둘기마요_고딕" pitchFamily="2" charset="-127"/>
              <a:cs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성장 기록</a:t>
            </a:r>
            <a:r>
              <a:rPr lang="en-US" altLang="ko-KR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 건강 관리</a:t>
            </a:r>
            <a:r>
              <a:rPr lang="en-US" altLang="ko-KR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둘기마요_고딕" pitchFamily="2" charset="-127"/>
                <a:ea typeface="둘기마요_고딕" pitchFamily="2" charset="-127"/>
                <a:cs typeface="Roboto Light" panose="02000000000000000000" pitchFamily="2" charset="0"/>
              </a:rPr>
              <a:t> 육아 다이어리 기능을 추가하여 사용성 극대화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1522CC1-40E8-B20E-6B3A-81B5F49A12D9}"/>
              </a:ext>
            </a:extLst>
          </p:cNvPr>
          <p:cNvSpPr/>
          <p:nvPr/>
        </p:nvSpPr>
        <p:spPr>
          <a:xfrm>
            <a:off x="781776" y="4107768"/>
            <a:ext cx="3536225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F7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# </a:t>
            </a:r>
            <a:r>
              <a:rPr lang="ko-KR" altLang="en-US" sz="2000" b="1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육아 수첩 디지털화</a:t>
            </a:r>
            <a:endParaRPr lang="en-US" altLang="ko-KR" sz="2000" b="1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0454D-3236-D3D8-222F-91675A42CD58}"/>
              </a:ext>
            </a:extLst>
          </p:cNvPr>
          <p:cNvSpPr txBox="1"/>
          <p:nvPr/>
        </p:nvSpPr>
        <p:spPr>
          <a:xfrm>
            <a:off x="1103728" y="3347526"/>
            <a:ext cx="603049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Roboto Light" panose="02000000000000000000" pitchFamily="2" charset="0"/>
              </a:rPr>
              <a:t>영아 돌연사 증후군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Roboto Light" panose="02000000000000000000" pitchFamily="2" charset="0"/>
              </a:rPr>
              <a:t>(SIDS) 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Roboto Light" panose="02000000000000000000" pitchFamily="2" charset="0"/>
              </a:rPr>
              <a:t>생후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Roboto Light" panose="02000000000000000000" pitchFamily="2" charset="0"/>
              </a:rPr>
              <a:t>1~2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Roboto Light" panose="02000000000000000000" pitchFamily="2" charset="0"/>
              </a:rPr>
              <a:t>년 된 아기가 여러 요소로 인해 갑작스럽게 사망하는 현상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광양햇살체 Regular" pitchFamily="2" charset="-127"/>
              <a:ea typeface="광양햇살체 Regular" pitchFamily="2" charset="-127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2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767141" y="2445586"/>
            <a:ext cx="6217682" cy="1234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2. </a:t>
            </a:r>
            <a:r>
              <a:rPr lang="ko-KR" altLang="en-US" sz="5400" b="1" kern="0" dirty="0">
                <a:solidFill>
                  <a:srgbClr val="FF7876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lang="en-US" altLang="ko-KR" sz="5400" b="1" kern="0" dirty="0">
              <a:solidFill>
                <a:srgbClr val="FF7876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87653-2B14-DD29-A2D4-0040E1B3269A}"/>
              </a:ext>
            </a:extLst>
          </p:cNvPr>
          <p:cNvSpPr/>
          <p:nvPr/>
        </p:nvSpPr>
        <p:spPr>
          <a:xfrm>
            <a:off x="767141" y="3680539"/>
            <a:ext cx="471376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개발 프로세스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버전 관리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요구사항 분석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UI/DB/API </a:t>
            </a: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55167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2C7C74-6F71-ED97-1550-12800FDA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52" y="1890008"/>
            <a:ext cx="2761392" cy="39932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프로세스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EC3AF0-5B06-2767-D8BA-3AB69AE0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25" y="2212932"/>
            <a:ext cx="5026981" cy="35020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9295AC-4AE2-F9EE-589B-FE2A5BA2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57" y="2947083"/>
            <a:ext cx="2723805" cy="2600277"/>
          </a:xfrm>
          <a:prstGeom prst="rect">
            <a:avLst/>
          </a:prstGeom>
        </p:spPr>
      </p:pic>
      <p:sp>
        <p:nvSpPr>
          <p:cNvPr id="3" name="직사각형 4">
            <a:extLst>
              <a:ext uri="{FF2B5EF4-FFF2-40B4-BE49-F238E27FC236}">
                <a16:creationId xmlns:a16="http://schemas.microsoft.com/office/drawing/2014/main" id="{A7AA3AAB-94EC-B24F-14B3-F74D3EC0312D}"/>
              </a:ext>
            </a:extLst>
          </p:cNvPr>
          <p:cNvSpPr/>
          <p:nvPr/>
        </p:nvSpPr>
        <p:spPr>
          <a:xfrm>
            <a:off x="859925" y="1412348"/>
            <a:ext cx="5051524" cy="5065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Notion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을 통한 일정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C837D0-DEA4-533B-3B3B-B709F18B2972}"/>
              </a:ext>
            </a:extLst>
          </p:cNvPr>
          <p:cNvSpPr/>
          <p:nvPr/>
        </p:nvSpPr>
        <p:spPr>
          <a:xfrm>
            <a:off x="6221052" y="1412348"/>
            <a:ext cx="5051524" cy="5065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매일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Daily Scrum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229251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프로세스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BEFCEA-201B-D1A9-E8FE-8454FCED9851}"/>
              </a:ext>
            </a:extLst>
          </p:cNvPr>
          <p:cNvGrpSpPr/>
          <p:nvPr/>
        </p:nvGrpSpPr>
        <p:grpSpPr>
          <a:xfrm>
            <a:off x="800425" y="2212824"/>
            <a:ext cx="5111024" cy="3974844"/>
            <a:chOff x="859925" y="1952431"/>
            <a:chExt cx="4978900" cy="3789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FE9B96-BE36-A06B-EBD1-B89855517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25" y="1952431"/>
              <a:ext cx="4978900" cy="117566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CCA302-31C0-FE1D-4436-3B2D7483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925" y="3128094"/>
              <a:ext cx="4978900" cy="2613842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43E7A6C-9BDD-A041-63C7-A67BDB515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19"/>
          <a:stretch/>
        </p:blipFill>
        <p:spPr>
          <a:xfrm>
            <a:off x="6250854" y="2412849"/>
            <a:ext cx="5299688" cy="1420398"/>
          </a:xfrm>
          <a:prstGeom prst="rect">
            <a:avLst/>
          </a:prstGeom>
        </p:spPr>
      </p:pic>
      <p:sp>
        <p:nvSpPr>
          <p:cNvPr id="3" name="직사각형 4">
            <a:extLst>
              <a:ext uri="{FF2B5EF4-FFF2-40B4-BE49-F238E27FC236}">
                <a16:creationId xmlns:a16="http://schemas.microsoft.com/office/drawing/2014/main" id="{44B89098-7549-19CA-B4DC-39B3B949B5D7}"/>
              </a:ext>
            </a:extLst>
          </p:cNvPr>
          <p:cNvSpPr/>
          <p:nvPr/>
        </p:nvSpPr>
        <p:spPr>
          <a:xfrm>
            <a:off x="859925" y="1412348"/>
            <a:ext cx="5051524" cy="5065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Product Backlog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작성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전체적인 작업을 명시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  <p:sp>
        <p:nvSpPr>
          <p:cNvPr id="7" name="직사각형 4">
            <a:extLst>
              <a:ext uri="{FF2B5EF4-FFF2-40B4-BE49-F238E27FC236}">
                <a16:creationId xmlns:a16="http://schemas.microsoft.com/office/drawing/2014/main" id="{4DB0D97E-867D-313A-5B5B-F8C661E54DC6}"/>
              </a:ext>
            </a:extLst>
          </p:cNvPr>
          <p:cNvSpPr/>
          <p:nvPr/>
        </p:nvSpPr>
        <p:spPr>
          <a:xfrm>
            <a:off x="6250854" y="1412348"/>
            <a:ext cx="5051524" cy="5065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매주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Sprint Backlog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작성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매주 각 팀원 별 할 일 설정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광양햇살체 Regular" pitchFamily="2" charset="-127"/>
              <a:ea typeface="광양햇살체 Regular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11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3709368" y="105747"/>
            <a:ext cx="4713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버전 관리</a:t>
            </a:r>
            <a:endParaRPr lang="en-US" altLang="ko-KR" sz="3200" b="1" kern="0" dirty="0">
              <a:solidFill>
                <a:prstClr val="black">
                  <a:lumMod val="75000"/>
                  <a:lumOff val="25000"/>
                </a:prstClr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프로젝트 관리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9F6FE9-AF6D-D42A-12C1-7D5094F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8"/>
          <a:stretch/>
        </p:blipFill>
        <p:spPr>
          <a:xfrm>
            <a:off x="7858125" y="1360097"/>
            <a:ext cx="3414451" cy="5113525"/>
          </a:xfrm>
          <a:prstGeom prst="rect">
            <a:avLst/>
          </a:prstGeom>
        </p:spPr>
      </p:pic>
      <p:pic>
        <p:nvPicPr>
          <p:cNvPr id="1028" name="Picture 4" descr="Gitflow Workflow - DEV Community">
            <a:extLst>
              <a:ext uri="{FF2B5EF4-FFF2-40B4-BE49-F238E27FC236}">
                <a16:creationId xmlns:a16="http://schemas.microsoft.com/office/drawing/2014/main" id="{6C21543D-018A-BC50-1EFF-4ACA432E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167" y="3025678"/>
            <a:ext cx="1628791" cy="10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8405A6-38A7-CBE0-9042-14E49DA8D99E}"/>
              </a:ext>
            </a:extLst>
          </p:cNvPr>
          <p:cNvSpPr/>
          <p:nvPr/>
        </p:nvSpPr>
        <p:spPr>
          <a:xfrm>
            <a:off x="859925" y="1275298"/>
            <a:ext cx="4787502" cy="4596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Git Flow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광양햇살체 Bold" pitchFamily="2" charset="-127"/>
                <a:ea typeface="광양햇살체 Bold" pitchFamily="2" charset="-127"/>
                <a:cs typeface="카페24 써라운드" pitchFamily="2" charset="-127"/>
              </a:rPr>
              <a:t>사용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광양햇살체 Bold" pitchFamily="2" charset="-127"/>
              <a:ea typeface="광양햇살체 Bold" pitchFamily="2" charset="-127"/>
              <a:cs typeface="카페24 써라운드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Master, Develop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브랜치로 구분하여 개발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광양햇살체 Regular" pitchFamily="2" charset="-127"/>
              <a:ea typeface="광양햇살체 Regular" pitchFamily="2" charset="-127"/>
              <a:cs typeface="카페24 써라운드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두 개의 </a:t>
            </a: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repository </a:t>
            </a:r>
            <a:r>
              <a: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사용</a:t>
            </a:r>
            <a:endParaRPr lang="en-US" altLang="ko-KR" sz="1200" dirty="0">
              <a:solidFill>
                <a:prstClr val="black">
                  <a:lumMod val="50000"/>
                  <a:lumOff val="50000"/>
                </a:prstClr>
              </a:solidFill>
              <a:latin typeface="광양햇살체 Regular" pitchFamily="2" charset="-127"/>
              <a:ea typeface="광양햇살체 Regular" pitchFamily="2" charset="-127"/>
              <a:cs typeface="카페24 써라운드" pitchFamily="2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Mobile Application</a:t>
            </a: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광양햇살체 Regular" pitchFamily="2" charset="-127"/>
                <a:ea typeface="광양햇살체 Regular" pitchFamily="2" charset="-127"/>
                <a:cs typeface="카페24 써라운드" pitchFamily="2" charset="-127"/>
              </a:rPr>
              <a:t>Raspberry Pi &amp; AI</a:t>
            </a:r>
            <a:endParaRPr lang="ko-KR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광양햇살체 Regular" pitchFamily="2" charset="-127"/>
              <a:ea typeface="광양햇살체 Regular" pitchFamily="2" charset="-127"/>
              <a:cs typeface="카페24 써라운드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4A0462-DCE6-673E-B4D1-3A94F033687E}"/>
              </a:ext>
            </a:extLst>
          </p:cNvPr>
          <p:cNvGrpSpPr/>
          <p:nvPr/>
        </p:nvGrpSpPr>
        <p:grpSpPr>
          <a:xfrm>
            <a:off x="859925" y="3369673"/>
            <a:ext cx="6175355" cy="2939877"/>
            <a:chOff x="859925" y="3280033"/>
            <a:chExt cx="6175355" cy="29398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58730A-8769-65B2-2FC3-37A6A143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0283" y="3963769"/>
              <a:ext cx="3524997" cy="225614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9C64A12-B02A-838F-0215-B2C982A77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925" y="3280033"/>
              <a:ext cx="2924976" cy="2247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907378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1276</Words>
  <Application>Microsoft Office PowerPoint</Application>
  <PresentationFormat>와이드스크린</PresentationFormat>
  <Paragraphs>353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Arial</vt:lpstr>
      <vt:lpstr>광양감동체</vt:lpstr>
      <vt:lpstr>한컴산뜻돋움</vt:lpstr>
      <vt:lpstr>광양햇살체 Regular</vt:lpstr>
      <vt:lpstr>둘기마요_고딕</vt:lpstr>
      <vt:lpstr>Abadi</vt:lpstr>
      <vt:lpstr>Wingdings</vt:lpstr>
      <vt:lpstr>한컴 고딕</vt:lpstr>
      <vt:lpstr>맑은 고딕</vt:lpstr>
      <vt:lpstr>카페24 써라운드</vt:lpstr>
      <vt:lpstr>광양햇살체 Bold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노 승하</cp:lastModifiedBy>
  <cp:revision>503</cp:revision>
  <dcterms:created xsi:type="dcterms:W3CDTF">2020-09-01T02:41:10Z</dcterms:created>
  <dcterms:modified xsi:type="dcterms:W3CDTF">2023-05-31T14:30:50Z</dcterms:modified>
</cp:coreProperties>
</file>